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73" r:id="rId5"/>
    <p:sldId id="297" r:id="rId6"/>
    <p:sldId id="296" r:id="rId7"/>
    <p:sldId id="277" r:id="rId8"/>
    <p:sldId id="279" r:id="rId9"/>
    <p:sldId id="294" r:id="rId10"/>
    <p:sldId id="283" r:id="rId11"/>
    <p:sldId id="278" r:id="rId12"/>
    <p:sldId id="285" r:id="rId13"/>
    <p:sldId id="286" r:id="rId14"/>
    <p:sldId id="287" r:id="rId15"/>
    <p:sldId id="288" r:id="rId16"/>
    <p:sldId id="295" r:id="rId17"/>
    <p:sldId id="300" r:id="rId18"/>
    <p:sldId id="299" r:id="rId19"/>
    <p:sldId id="301" r:id="rId20"/>
    <p:sldId id="302" r:id="rId21"/>
    <p:sldId id="303" r:id="rId22"/>
    <p:sldId id="276" r:id="rId23"/>
    <p:sldId id="304" r:id="rId24"/>
    <p:sldId id="305" r:id="rId25"/>
    <p:sldId id="280" r:id="rId26"/>
    <p:sldId id="306" r:id="rId27"/>
    <p:sldId id="307" r:id="rId28"/>
    <p:sldId id="308" r:id="rId29"/>
    <p:sldId id="309" r:id="rId30"/>
    <p:sldId id="282" r:id="rId31"/>
    <p:sldId id="310" r:id="rId32"/>
    <p:sldId id="311" r:id="rId33"/>
    <p:sldId id="290" r:id="rId34"/>
    <p:sldId id="312" r:id="rId35"/>
    <p:sldId id="292" r:id="rId36"/>
    <p:sldId id="291" r:id="rId37"/>
    <p:sldId id="289" r:id="rId38"/>
    <p:sldId id="313" r:id="rId39"/>
    <p:sldId id="314" r:id="rId40"/>
    <p:sldId id="293" r:id="rId41"/>
    <p:sldId id="315" r:id="rId42"/>
    <p:sldId id="322" r:id="rId43"/>
    <p:sldId id="323" r:id="rId44"/>
    <p:sldId id="324" r:id="rId45"/>
    <p:sldId id="325" r:id="rId46"/>
    <p:sldId id="326" r:id="rId47"/>
    <p:sldId id="327" r:id="rId48"/>
    <p:sldId id="26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526B957-7D94-4C1F-9810-447F1C532776}">
          <p14:sldIdLst>
            <p14:sldId id="273"/>
            <p14:sldId id="297"/>
            <p14:sldId id="296"/>
            <p14:sldId id="277"/>
            <p14:sldId id="279"/>
            <p14:sldId id="294"/>
            <p14:sldId id="283"/>
            <p14:sldId id="278"/>
            <p14:sldId id="285"/>
            <p14:sldId id="286"/>
            <p14:sldId id="287"/>
            <p14:sldId id="288"/>
            <p14:sldId id="295"/>
            <p14:sldId id="300"/>
            <p14:sldId id="299"/>
            <p14:sldId id="301"/>
            <p14:sldId id="302"/>
            <p14:sldId id="303"/>
            <p14:sldId id="276"/>
            <p14:sldId id="304"/>
            <p14:sldId id="305"/>
            <p14:sldId id="280"/>
            <p14:sldId id="306"/>
            <p14:sldId id="307"/>
            <p14:sldId id="308"/>
            <p14:sldId id="309"/>
            <p14:sldId id="282"/>
            <p14:sldId id="310"/>
            <p14:sldId id="311"/>
            <p14:sldId id="290"/>
            <p14:sldId id="312"/>
            <p14:sldId id="292"/>
            <p14:sldId id="291"/>
            <p14:sldId id="289"/>
            <p14:sldId id="313"/>
            <p14:sldId id="314"/>
            <p14:sldId id="293"/>
            <p14:sldId id="315"/>
            <p14:sldId id="322"/>
            <p14:sldId id="323"/>
            <p14:sldId id="324"/>
            <p14:sldId id="325"/>
            <p14:sldId id="326"/>
            <p14:sldId id="327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65" autoAdjust="0"/>
    <p:restoredTop sz="95441" autoAdjust="0"/>
  </p:normalViewPr>
  <p:slideViewPr>
    <p:cSldViewPr>
      <p:cViewPr varScale="1">
        <p:scale>
          <a:sx n="110" d="100"/>
          <a:sy n="110" d="100"/>
        </p:scale>
        <p:origin x="184" y="56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34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3D7F7-97BD-49D0-B9CE-923848E1B6BB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8408D-2EBE-4F4F-8185-A57A1590B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280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5FEF9-3688-4768-B73F-D669620B218E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2142A-D3F2-4A59-8C55-3C1020447A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91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983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what we learned in this lecture; perfect signal </a:t>
            </a:r>
            <a:r>
              <a:rPr lang="en-GB" dirty="0" err="1"/>
              <a:t>ditigisation</a:t>
            </a:r>
            <a:r>
              <a:rPr lang="en-GB" dirty="0"/>
              <a:t> would required high sampling frequency and large number of quantisation levels.</a:t>
            </a:r>
          </a:p>
          <a:p>
            <a:r>
              <a:rPr lang="en-GB" dirty="0"/>
              <a:t>The number of quantisation levels will define the how many bits will be needed for every sample; with more levels requiring more bits per sample;</a:t>
            </a:r>
          </a:p>
          <a:p>
            <a:r>
              <a:rPr lang="en-GB" dirty="0"/>
              <a:t>Moreover; the sampling frequency defines how many samples are captured per second; again with higher frequencies leading to more samples per second;</a:t>
            </a:r>
          </a:p>
          <a:p>
            <a:r>
              <a:rPr lang="en-GB" dirty="0"/>
              <a:t>To compute therefore the data rate of the captured signal; all we have to do is multiply the bits per sample and the samples per second;</a:t>
            </a:r>
          </a:p>
          <a:p>
            <a:r>
              <a:rPr lang="en-GB" dirty="0"/>
              <a:t>We can therefore see that the similarity of the digitised signal with its original is proportionally related to the data rate.</a:t>
            </a:r>
          </a:p>
          <a:p>
            <a:r>
              <a:rPr lang="en-GB" dirty="0"/>
              <a:t>In many applications, the quality of the signal has to be sacrificed in exchange for lower data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8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with the production model; here we can see an abstract representation of the human speech production system.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47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first step, the lungs produce a combination of periodic air pulses and a random flow of air;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63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periodic pulses travel from the lungs to the vocal box; and excite the vocal cords causing them to resonate in a characteristic way;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06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Moreover, the random air flow also passes through the voice box and is shaped by the mouth;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567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these processes, speech is made up by the sound emanating from the entire vocal tract; which includes the voice box, mouth and nasal area.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7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know, time frequency representations are more suitable to represent signals with varying frequency.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127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see the spectrogram of a speech signal from a person counting from one to ten.</a:t>
            </a:r>
          </a:p>
          <a:p>
            <a:r>
              <a:rPr lang="en-US" dirty="0"/>
              <a:t>Please notice that the intensity is depicted in decibels, which is a logarithmic scale;</a:t>
            </a:r>
          </a:p>
          <a:p>
            <a:r>
              <a:rPr lang="en-US" dirty="0"/>
              <a:t>This allows us to clearly depict a wider range of changes in intensity.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020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convert dBs to linear scale, all we need to do is divide the value by 10 and place it as a power of 10.</a:t>
            </a:r>
          </a:p>
          <a:p>
            <a:r>
              <a:rPr lang="en-US" dirty="0"/>
              <a:t>Key values to remember are that 0dB is equal to 1 in linear scale;</a:t>
            </a:r>
          </a:p>
          <a:p>
            <a:r>
              <a:rPr lang="en-US" dirty="0"/>
              <a:t>-10dB is 1 divided by 10;</a:t>
            </a:r>
          </a:p>
          <a:p>
            <a:r>
              <a:rPr lang="en-US" dirty="0"/>
              <a:t>-20dB is 1 divided by 100;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so on…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25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there are several speech characteristics, here we are going to focus on the pitch and formants;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Pitch </a:t>
            </a:r>
            <a:r>
              <a:rPr lang="en-GB" dirty="0"/>
              <a:t>is related to the amplitude changes due to the vocal cords closure;</a:t>
            </a:r>
            <a:r>
              <a:rPr lang="en-US" dirty="0"/>
              <a:t> </a:t>
            </a:r>
          </a:p>
          <a:p>
            <a:r>
              <a:rPr lang="en-US" dirty="0"/>
              <a:t>On the top figure we can see three of these amplitude changes, with two different time spacings T1 and T2.</a:t>
            </a:r>
          </a:p>
          <a:p>
            <a:r>
              <a:rPr lang="en-US" dirty="0"/>
              <a:t>As T2 is longer than T1 we can say that in this example the pitch period increased;</a:t>
            </a:r>
          </a:p>
          <a:p>
            <a:r>
              <a:rPr lang="en-US" dirty="0"/>
              <a:t>Formant refers to the frequency shaping duet to the acoustic resonance of the vocal track;</a:t>
            </a:r>
          </a:p>
          <a:p>
            <a:r>
              <a:rPr lang="en-US" dirty="0"/>
              <a:t>On the bottom figure we can see three segments, each of which having different frequency f1 f2 and f3.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007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process of digital speech capturing can be expressed in three main steps:</a:t>
            </a:r>
          </a:p>
          <a:p>
            <a:r>
              <a:rPr lang="en-GB" dirty="0"/>
              <a:t>First a sound source is emitting an acoustic signal towards a microphone;</a:t>
            </a:r>
          </a:p>
          <a:p>
            <a:r>
              <a:rPr lang="en-GB" dirty="0"/>
              <a:t>The microphone captures the acoustic signal and converts it to electrical;</a:t>
            </a:r>
          </a:p>
          <a:p>
            <a:r>
              <a:rPr lang="en-GB" dirty="0"/>
              <a:t>Finally, an analogue to digital converter converts the electrical signal from the microphone to a stream of digital samples witch can then be captured and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206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their definition, it is easy to determine that the pitch is a time observable phenomenon; While the formants are observed in the frequency domain.</a:t>
            </a:r>
          </a:p>
          <a:p>
            <a:r>
              <a:rPr lang="en-US" dirty="0"/>
              <a:t>For a better understanding; here we can see parts of the time and frequency domain of the word “one” that we saw earlier;</a:t>
            </a:r>
          </a:p>
          <a:p>
            <a:r>
              <a:rPr lang="en-US" dirty="0"/>
              <a:t>As it can be seen from the top figure, the changes in amplitude related to the pitch are easily defined;</a:t>
            </a:r>
          </a:p>
          <a:p>
            <a:r>
              <a:rPr lang="en-US" dirty="0"/>
              <a:t>While from the bottom figure; the different formant frequencies of the same signal can be seen.</a:t>
            </a:r>
          </a:p>
          <a:p>
            <a:r>
              <a:rPr lang="en-US" dirty="0"/>
              <a:t>Since the two phenomena occur simultaneously; in order to observe both of them in a spectrogram, a proper window length shall be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850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know, wideband spectrograms offer better time resolution and poor frequency resolution;</a:t>
            </a:r>
          </a:p>
          <a:p>
            <a:r>
              <a:rPr lang="en-US" dirty="0"/>
              <a:t>In this example, the spectrogram of the word “one” is illustrated when a window of 5ms is used, which also results to 200Hz frequency resolution.</a:t>
            </a:r>
          </a:p>
          <a:p>
            <a:r>
              <a:rPr lang="en-US" dirty="0"/>
              <a:t>As we can see, individual vertical lines are present related to the pitch of the speech;</a:t>
            </a:r>
          </a:p>
          <a:p>
            <a:r>
              <a:rPr lang="en-US" dirty="0"/>
              <a:t>Moreover, since the frequency resolution is low, the formant information cannot be easily extracted.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004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information about the pitch can be easily extracted by measuring the distance between the different vertical lines.</a:t>
            </a:r>
          </a:p>
          <a:p>
            <a:r>
              <a:rPr lang="en-US" dirty="0"/>
              <a:t>Here we can measure a distance of approximately 90ms.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22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to the narrowband spectrogram; here we can see the spectrogram of the same speech signal when a window of 100ms is used.</a:t>
            </a:r>
          </a:p>
          <a:p>
            <a:r>
              <a:rPr lang="en-US" dirty="0"/>
              <a:t>This results to a frequency resolution of 10Hz which is significantly smaller than what we saw in the previous example.</a:t>
            </a:r>
          </a:p>
          <a:p>
            <a:r>
              <a:rPr lang="en-US" dirty="0"/>
              <a:t>As it can be seen, now horizontal lines appear in different frequencies indicating the formants of the signal;</a:t>
            </a:r>
          </a:p>
          <a:p>
            <a:r>
              <a:rPr lang="en-US" dirty="0"/>
              <a:t>Furthermore, the vertical, pitch related lines have disappeared.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388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better illustration, here we can see the spectrogram from 0 to 500Hz when an even longer window is used; giving a frequency resolution of 5Hz.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958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here we can easily extract that the first three formants are at 115, 233 and 351Hz.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251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to another example here we can see the spectrograms of the word “one” and “two” pronounced from the same person.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32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the two figure we can see that the two words exhibit different time frequency profiles.</a:t>
            </a:r>
          </a:p>
          <a:p>
            <a:r>
              <a:rPr lang="en-US" dirty="0"/>
              <a:t>Specifically, one stays longer in mid frequencies around 6,4 and 3kHz, while two stays for shorter time in high and mid frequencies 8 and 4kHz.</a:t>
            </a:r>
          </a:p>
          <a:p>
            <a:r>
              <a:rPr lang="en-US" dirty="0"/>
              <a:t>A speech analysis system can therefore use these information to identify different words in a recording.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724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 we can also see the spectrograms of the word “one” from two different males;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414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them, we can see that while in lower frequencies the profiles look the same; In higher frequencies they look very different;</a:t>
            </a:r>
          </a:p>
          <a:p>
            <a:r>
              <a:rPr lang="en-US" dirty="0"/>
              <a:t>Specifically, the highest formant of the Male A is around 6kHz while for Male B is close to 5kHz.</a:t>
            </a:r>
          </a:p>
          <a:p>
            <a:r>
              <a:rPr lang="en-US" dirty="0"/>
              <a:t>Such information can there be used to discriminate which person is speaking.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94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Speech sound generally range from 50Hz to 10kHz;</a:t>
            </a:r>
          </a:p>
          <a:p>
            <a:r>
              <a:rPr lang="en-GB" dirty="0"/>
              <a:t>And while the full bandwidth of the signal is covered by the human hearing; intelligible speech usually requires frequencies of only up to 4kHz;</a:t>
            </a:r>
          </a:p>
          <a:p>
            <a:r>
              <a:rPr lang="en-GB" dirty="0"/>
              <a:t>Here we have an example of a person counting from one to three sampled at 44.1kHz;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9224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here we can see the spectrograms of the word “one” now from the same person in two different recording.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163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the two figures, we can see many similarities; with most of the time frequency components appear in same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383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example we examine the spectrograms of a male and a female recordings pronouncing the phrase “We were away a year ago”.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01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the two figures, we can see that they exhibit similarities;</a:t>
            </a:r>
          </a:p>
          <a:p>
            <a:r>
              <a:rPr lang="en-US" dirty="0"/>
              <a:t>This is normal as the signals comprise the same words.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997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see the narrowband version of the two spectrograms for frequencies up to 300Hz.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it can be seen most of the time information has been lost as the pauses between the words are not distinct.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633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Nevertheless, looking at the formant with the lowest frequency; we can see that for the male it fluctuates between 100 and 200Hz;</a:t>
            </a:r>
          </a:p>
          <a:p>
            <a:r>
              <a:rPr lang="en-US" dirty="0"/>
              <a:t>While for the female is between 200 and 280Hz.</a:t>
            </a:r>
          </a:p>
          <a:p>
            <a:r>
              <a:rPr lang="en-US" dirty="0"/>
              <a:t>This is expected as generally males exhibit lower fundamental formant than females.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D69A5-78D9-4484-AB66-3E6DE4524CC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50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it can be seen from the spectrum, most of the energy of the signal is concentrated at frequencies below 4KHz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37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lets see what happens if we sample the signal at 8kHz;</a:t>
            </a:r>
          </a:p>
          <a:p>
            <a:r>
              <a:rPr lang="en-GB" dirty="0"/>
              <a:t>Remember that sampling at 8kHz allows us to capture correctly frequencies up to 4kHz.</a:t>
            </a:r>
          </a:p>
          <a:p>
            <a:r>
              <a:rPr lang="en-GB" dirty="0"/>
              <a:t>While the down-sampled signal appears to be slightly distorted compared to the original; all the words can be easily identified.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20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Another process required for digital recording is the quantisation; which is actually the process of mapping a value from continues levels to discrete.</a:t>
            </a:r>
          </a:p>
          <a:p>
            <a:r>
              <a:rPr lang="en-GB" dirty="0"/>
              <a:t>In the figure we can see an example of a signal with continues amplitude, see the blue line;</a:t>
            </a:r>
          </a:p>
          <a:p>
            <a:r>
              <a:rPr lang="en-GB" dirty="0"/>
              <a:t>And the same signal after been </a:t>
            </a:r>
            <a:r>
              <a:rPr lang="en-GB" dirty="0" err="1"/>
              <a:t>quintised</a:t>
            </a:r>
            <a:r>
              <a:rPr lang="en-GB" dirty="0"/>
              <a:t> in 11 levels, represented by the red line;</a:t>
            </a:r>
          </a:p>
          <a:p>
            <a:r>
              <a:rPr lang="en-GB" dirty="0"/>
              <a:t>It should be mentioned that both sampling and quantisation are needed to digitise a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342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difference between the original values and the quantised is called quantisation error;</a:t>
            </a:r>
          </a:p>
          <a:p>
            <a:r>
              <a:rPr lang="en-GB" dirty="0"/>
              <a:t>Here we have a speech signal example of the word “one” quantised with a very high number of levels;</a:t>
            </a:r>
          </a:p>
          <a:p>
            <a:r>
              <a:rPr lang="en-GB" dirty="0"/>
              <a:t>Let us assume that the signal is very close to the original and therefore the quantisation error is approximated to 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6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lets hear the same signal quantised with 42 levels;</a:t>
            </a:r>
          </a:p>
          <a:p>
            <a:r>
              <a:rPr lang="en-GB" dirty="0"/>
              <a:t>As we can hear the quality of the signal has been slightly degraded;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79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to even lower quantisation levels; let us hear the signal with 22 levels;</a:t>
            </a:r>
          </a:p>
          <a:p>
            <a:r>
              <a:rPr lang="en-GB" dirty="0"/>
              <a:t>In this case the quality of the signal has been significantly degraded.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2142A-D3F2-4A59-8C55-3C1020447A8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460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381" y="1886968"/>
            <a:ext cx="10750219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381" y="3789040"/>
            <a:ext cx="983581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9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16833"/>
            <a:ext cx="10972800" cy="42093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71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34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34172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1700809"/>
            <a:ext cx="10945216" cy="72008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9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4406901"/>
            <a:ext cx="1070289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3" y="2906713"/>
            <a:ext cx="1070289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772816"/>
            <a:ext cx="8942784" cy="9361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924945"/>
            <a:ext cx="5384800" cy="32012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924945"/>
            <a:ext cx="5384800" cy="32012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87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16832"/>
            <a:ext cx="8942784" cy="93610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23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844825"/>
            <a:ext cx="6815667" cy="42813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844825"/>
            <a:ext cx="4011084" cy="42813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96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72816"/>
            <a:ext cx="7315200" cy="29547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88841"/>
            <a:ext cx="10972800" cy="413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7C3808-D0E5-4D15-A9FF-8BA6ECFFB88B}" type="datetimeFigureOut">
              <a:rPr lang="en-GB" smtClean="0"/>
              <a:pPr/>
              <a:t>29/01/2024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D2E422D-0E65-4B81-9088-EA407164B4A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00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50" r:id="rId3"/>
    <p:sldLayoutId id="2147483651" r:id="rId4"/>
    <p:sldLayoutId id="2147483652" r:id="rId5"/>
    <p:sldLayoutId id="2147483654" r:id="rId6"/>
    <p:sldLayoutId id="2147483664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6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1.png"/><Relationship Id="rId10" Type="http://schemas.openxmlformats.org/officeDocument/2006/relationships/image" Target="../media/image221.png"/><Relationship Id="rId4" Type="http://schemas.openxmlformats.org/officeDocument/2006/relationships/image" Target="../media/image27.png"/><Relationship Id="rId9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7.wav"/><Relationship Id="rId7" Type="http://schemas.openxmlformats.org/officeDocument/2006/relationships/image" Target="../media/image3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7.wav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8.wav"/><Relationship Id="rId7" Type="http://schemas.openxmlformats.org/officeDocument/2006/relationships/image" Target="../media/image37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8.wav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9.wav"/><Relationship Id="rId7" Type="http://schemas.openxmlformats.org/officeDocument/2006/relationships/image" Target="../media/image38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9.wav"/><Relationship Id="rId9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11.wav"/><Relationship Id="rId7" Type="http://schemas.openxmlformats.org/officeDocument/2006/relationships/image" Target="../media/image40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1.wav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wav"/><Relationship Id="rId13" Type="http://schemas.openxmlformats.org/officeDocument/2006/relationships/slideLayout" Target="../slideLayouts/slideLayout3.xml"/><Relationship Id="rId3" Type="http://schemas.microsoft.com/office/2007/relationships/media" Target="../media/media13.wav"/><Relationship Id="rId7" Type="http://schemas.microsoft.com/office/2007/relationships/media" Target="../media/media15.wav"/><Relationship Id="rId12" Type="http://schemas.openxmlformats.org/officeDocument/2006/relationships/audio" Target="../media/media17.wav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audio" Target="../media/media14.wav"/><Relationship Id="rId11" Type="http://schemas.microsoft.com/office/2007/relationships/media" Target="../media/media17.wav"/><Relationship Id="rId5" Type="http://schemas.microsoft.com/office/2007/relationships/media" Target="../media/media14.wav"/><Relationship Id="rId15" Type="http://schemas.openxmlformats.org/officeDocument/2006/relationships/image" Target="../media/image18.png"/><Relationship Id="rId10" Type="http://schemas.openxmlformats.org/officeDocument/2006/relationships/audio" Target="../media/media16.wav"/><Relationship Id="rId4" Type="http://schemas.openxmlformats.org/officeDocument/2006/relationships/audio" Target="../media/media13.wav"/><Relationship Id="rId9" Type="http://schemas.microsoft.com/office/2007/relationships/media" Target="../media/media16.wav"/><Relationship Id="rId1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image" Target="../media/image3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Speech </a:t>
            </a:r>
            <a:r>
              <a:rPr lang="en-US" dirty="0"/>
              <a:t>Analysis</a:t>
            </a:r>
            <a:br>
              <a:rPr lang="en-US" dirty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Christos Ilioudis</a:t>
            </a:r>
          </a:p>
        </p:txBody>
      </p:sp>
    </p:spTree>
    <p:extLst>
      <p:ext uri="{BB962C8B-B14F-4D97-AF65-F5344CB8AC3E}">
        <p14:creationId xmlns:p14="http://schemas.microsoft.com/office/powerpoint/2010/main" val="263860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8CF161-D896-4DE5-A21E-AFC3254D8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2708921"/>
            <a:ext cx="6048672" cy="3417243"/>
          </a:xfrm>
        </p:spPr>
        <p:txBody>
          <a:bodyPr>
            <a:normAutofit/>
          </a:bodyPr>
          <a:lstStyle/>
          <a:p>
            <a:r>
              <a:rPr lang="en-US" dirty="0"/>
              <a:t>The difference between the original and the </a:t>
            </a:r>
            <a:r>
              <a:rPr lang="en-US" dirty="0" err="1"/>
              <a:t>quantised</a:t>
            </a:r>
            <a:r>
              <a:rPr lang="en-US" dirty="0"/>
              <a:t> value is called </a:t>
            </a:r>
            <a:r>
              <a:rPr lang="en-US" b="1" dirty="0" err="1"/>
              <a:t>quantisation</a:t>
            </a:r>
            <a:r>
              <a:rPr lang="en-US" b="1" dirty="0"/>
              <a:t> error</a:t>
            </a:r>
            <a:r>
              <a:rPr lang="en-US" dirty="0"/>
              <a:t>;</a:t>
            </a:r>
          </a:p>
          <a:p>
            <a:r>
              <a:rPr lang="en-US" dirty="0"/>
              <a:t>Example of “one” speech signal (</a:t>
            </a:r>
            <a:r>
              <a:rPr lang="en-US" dirty="0">
                <a:solidFill>
                  <a:schemeClr val="accent2"/>
                </a:solidFill>
              </a:rPr>
              <a:t>42 levels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B9C4B-17C9-41A1-8657-64AE87CCFF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Quantisation</a:t>
            </a:r>
            <a:r>
              <a:rPr lang="en-US" dirty="0"/>
              <a:t> Error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2378B-35C2-41C1-BB4D-5A9633AB6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25453"/>
            <a:ext cx="5134788" cy="3849624"/>
          </a:xfrm>
          <a:prstGeom prst="rect">
            <a:avLst/>
          </a:prstGeom>
        </p:spPr>
      </p:pic>
      <p:pic>
        <p:nvPicPr>
          <p:cNvPr id="4" name="One_42Levels">
            <a:hlinkClick r:id="" action="ppaction://media"/>
            <a:extLst>
              <a:ext uri="{FF2B5EF4-FFF2-40B4-BE49-F238E27FC236}">
                <a16:creationId xmlns:a16="http://schemas.microsoft.com/office/drawing/2014/main" id="{76243BD1-4509-4F03-AD56-DBB508B3B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1824" y="25649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8CF161-D896-4DE5-A21E-AFC3254D8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2708921"/>
            <a:ext cx="6048672" cy="3417243"/>
          </a:xfrm>
        </p:spPr>
        <p:txBody>
          <a:bodyPr>
            <a:normAutofit/>
          </a:bodyPr>
          <a:lstStyle/>
          <a:p>
            <a:r>
              <a:rPr lang="en-US" dirty="0"/>
              <a:t>The difference between the original and the </a:t>
            </a:r>
            <a:r>
              <a:rPr lang="en-US" dirty="0" err="1"/>
              <a:t>quantised</a:t>
            </a:r>
            <a:r>
              <a:rPr lang="en-US" dirty="0"/>
              <a:t> value is called </a:t>
            </a:r>
            <a:r>
              <a:rPr lang="en-US" b="1" dirty="0" err="1"/>
              <a:t>quantisation</a:t>
            </a:r>
            <a:r>
              <a:rPr lang="en-US" b="1" dirty="0"/>
              <a:t> error</a:t>
            </a:r>
            <a:r>
              <a:rPr lang="en-US" dirty="0"/>
              <a:t>;</a:t>
            </a:r>
          </a:p>
          <a:p>
            <a:r>
              <a:rPr lang="en-US" dirty="0"/>
              <a:t>Example of “one” speech signal (</a:t>
            </a:r>
            <a:r>
              <a:rPr lang="en-US" dirty="0">
                <a:solidFill>
                  <a:schemeClr val="accent2"/>
                </a:solidFill>
              </a:rPr>
              <a:t>22 levels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B9C4B-17C9-41A1-8657-64AE87CCFF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Quantisation</a:t>
            </a:r>
            <a:r>
              <a:rPr lang="en-US" dirty="0"/>
              <a:t> Error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2378B-35C2-41C1-BB4D-5A9633AB6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25453"/>
            <a:ext cx="5134788" cy="3849623"/>
          </a:xfrm>
          <a:prstGeom prst="rect">
            <a:avLst/>
          </a:prstGeom>
        </p:spPr>
      </p:pic>
      <p:pic>
        <p:nvPicPr>
          <p:cNvPr id="4" name="One_22Levels">
            <a:hlinkClick r:id="" action="ppaction://media"/>
            <a:extLst>
              <a:ext uri="{FF2B5EF4-FFF2-40B4-BE49-F238E27FC236}">
                <a16:creationId xmlns:a16="http://schemas.microsoft.com/office/drawing/2014/main" id="{5C71CAA1-F972-433E-BB5F-0DB520027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1824" y="26801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761186-F48C-4158-896D-4B4315646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64905"/>
            <a:ext cx="10972800" cy="4032448"/>
          </a:xfrm>
        </p:spPr>
        <p:txBody>
          <a:bodyPr>
            <a:noAutofit/>
          </a:bodyPr>
          <a:lstStyle/>
          <a:p>
            <a:r>
              <a:rPr lang="en-US" dirty="0"/>
              <a:t>“Perfect” signal </a:t>
            </a:r>
            <a:r>
              <a:rPr lang="en-US" dirty="0" err="1"/>
              <a:t>digitisation</a:t>
            </a:r>
            <a:r>
              <a:rPr lang="en-US" dirty="0"/>
              <a:t> would require high sampling frequency and large number of </a:t>
            </a:r>
            <a:r>
              <a:rPr lang="en-US" dirty="0" err="1"/>
              <a:t>quantisation</a:t>
            </a:r>
            <a:r>
              <a:rPr lang="en-US" dirty="0"/>
              <a:t> levels;</a:t>
            </a:r>
          </a:p>
          <a:p>
            <a:r>
              <a:rPr lang="en-US" dirty="0" err="1"/>
              <a:t>Quantisation</a:t>
            </a:r>
            <a:r>
              <a:rPr lang="en-US" dirty="0"/>
              <a:t> levels define the bits per sample;</a:t>
            </a:r>
          </a:p>
          <a:p>
            <a:r>
              <a:rPr lang="en-US" dirty="0"/>
              <a:t>Sampling frequency defines the samples per second;</a:t>
            </a:r>
          </a:p>
          <a:p>
            <a:r>
              <a:rPr lang="en-US" dirty="0"/>
              <a:t>Together they define the data stream rate;</a:t>
            </a:r>
          </a:p>
          <a:p>
            <a:pPr marL="457200" lvl="1" indent="0">
              <a:buNone/>
            </a:pPr>
            <a:r>
              <a:rPr lang="en-US" sz="3200" dirty="0"/>
              <a:t>	Bits/Samples × Samples/Second = Bits/Second</a:t>
            </a:r>
          </a:p>
          <a:p>
            <a:r>
              <a:rPr lang="en-US" dirty="0"/>
              <a:t>Compromise quality in exchange for low data rates.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CCBEC-F361-4A57-BABB-AD0B31A61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rate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0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1044C-5615-4940-BF97-D4F9BE73C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Time-Frequency Representation of Speech</a:t>
            </a:r>
            <a:br>
              <a:rPr lang="en-GB" dirty="0"/>
            </a:b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939AEE6-1647-4482-8F23-F1DBB682B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resolve different speech characteristics using wideband and narrowband spectrogram</a:t>
            </a:r>
          </a:p>
        </p:txBody>
      </p:sp>
    </p:spTree>
    <p:extLst>
      <p:ext uri="{BB962C8B-B14F-4D97-AF65-F5344CB8AC3E}">
        <p14:creationId xmlns:p14="http://schemas.microsoft.com/office/powerpoint/2010/main" val="18821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0BEB-05C1-4778-83C6-305E25CCA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Production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E62A-1CC2-4106-A8F3-76CE0FC4A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6206480" cy="341724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Lungs produce a combination of periodic air pulses and a random flow of air;</a:t>
            </a:r>
          </a:p>
          <a:p>
            <a:r>
              <a:rPr lang="en-GB" dirty="0"/>
              <a:t>The periodic pulses excite the voice box and causes it to resonate in a characteristic way.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ED969-FC2C-4F16-A515-995227663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128" y="2420889"/>
            <a:ext cx="4533835" cy="393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5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0BEB-05C1-4778-83C6-305E25CCA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1700809"/>
            <a:ext cx="10945216" cy="720080"/>
          </a:xfrm>
        </p:spPr>
        <p:txBody>
          <a:bodyPr/>
          <a:lstStyle/>
          <a:p>
            <a:r>
              <a:rPr lang="en-US" dirty="0"/>
              <a:t>Speech Production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E62A-1CC2-4106-A8F3-76CE0FC4A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6206480" cy="341724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Lungs produce a combination of </a:t>
            </a:r>
            <a:r>
              <a:rPr lang="en-GB" dirty="0">
                <a:solidFill>
                  <a:schemeClr val="accent6"/>
                </a:solidFill>
              </a:rPr>
              <a:t>periodic air pulses </a:t>
            </a:r>
            <a:r>
              <a:rPr lang="en-GB" dirty="0"/>
              <a:t>and a </a:t>
            </a:r>
            <a:r>
              <a:rPr lang="en-GB" dirty="0">
                <a:solidFill>
                  <a:schemeClr val="accent2"/>
                </a:solidFill>
              </a:rPr>
              <a:t>random flow of air</a:t>
            </a:r>
            <a:r>
              <a:rPr lang="en-GB" dirty="0"/>
              <a:t>;</a:t>
            </a:r>
          </a:p>
          <a:p>
            <a:r>
              <a:rPr lang="en-GB" dirty="0"/>
              <a:t>The periodic pulses excite the voice box and causes it to resonate in a characteristic way.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ED969-FC2C-4F16-A515-9952276638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128" y="2420889"/>
            <a:ext cx="4533835" cy="393777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2BF0081-B027-47B1-BAE8-CEB9DA7395C8}"/>
              </a:ext>
            </a:extLst>
          </p:cNvPr>
          <p:cNvSpPr/>
          <p:nvPr/>
        </p:nvSpPr>
        <p:spPr>
          <a:xfrm>
            <a:off x="9312039" y="4705350"/>
            <a:ext cx="85961" cy="304800"/>
          </a:xfrm>
          <a:custGeom>
            <a:avLst/>
            <a:gdLst>
              <a:gd name="connsiteX0" fmla="*/ 85961 w 85961"/>
              <a:gd name="connsiteY0" fmla="*/ 304800 h 304800"/>
              <a:gd name="connsiteX1" fmla="*/ 9761 w 85961"/>
              <a:gd name="connsiteY1" fmla="*/ 139700 h 304800"/>
              <a:gd name="connsiteX2" fmla="*/ 3411 w 85961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61" h="304800">
                <a:moveTo>
                  <a:pt x="85961" y="304800"/>
                </a:moveTo>
                <a:cubicBezTo>
                  <a:pt x="54740" y="247650"/>
                  <a:pt x="23519" y="190500"/>
                  <a:pt x="9761" y="139700"/>
                </a:cubicBezTo>
                <a:cubicBezTo>
                  <a:pt x="-3997" y="88900"/>
                  <a:pt x="-293" y="44450"/>
                  <a:pt x="3411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84EA788-2B32-4D93-B111-83355FECAE7A}"/>
              </a:ext>
            </a:extLst>
          </p:cNvPr>
          <p:cNvSpPr/>
          <p:nvPr/>
        </p:nvSpPr>
        <p:spPr>
          <a:xfrm>
            <a:off x="9418459" y="5084291"/>
            <a:ext cx="65092" cy="266700"/>
          </a:xfrm>
          <a:custGeom>
            <a:avLst/>
            <a:gdLst>
              <a:gd name="connsiteX0" fmla="*/ 65092 w 65092"/>
              <a:gd name="connsiteY0" fmla="*/ 266700 h 266700"/>
              <a:gd name="connsiteX1" fmla="*/ 14292 w 65092"/>
              <a:gd name="connsiteY1" fmla="*/ 114300 h 266700"/>
              <a:gd name="connsiteX2" fmla="*/ 14292 w 65092"/>
              <a:gd name="connsiteY2" fmla="*/ 25400 h 266700"/>
              <a:gd name="connsiteX3" fmla="*/ 4767 w 65092"/>
              <a:gd name="connsiteY3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92" h="266700">
                <a:moveTo>
                  <a:pt x="65092" y="266700"/>
                </a:moveTo>
                <a:cubicBezTo>
                  <a:pt x="43925" y="210608"/>
                  <a:pt x="22759" y="154516"/>
                  <a:pt x="14292" y="114300"/>
                </a:cubicBezTo>
                <a:cubicBezTo>
                  <a:pt x="5825" y="74084"/>
                  <a:pt x="15879" y="44450"/>
                  <a:pt x="14292" y="25400"/>
                </a:cubicBezTo>
                <a:cubicBezTo>
                  <a:pt x="12705" y="6350"/>
                  <a:pt x="-9520" y="4233"/>
                  <a:pt x="4767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DE3C3FB-EA7D-465C-8D85-890127C316CF}"/>
              </a:ext>
            </a:extLst>
          </p:cNvPr>
          <p:cNvSpPr/>
          <p:nvPr/>
        </p:nvSpPr>
        <p:spPr>
          <a:xfrm>
            <a:off x="9273877" y="4358754"/>
            <a:ext cx="66973" cy="258936"/>
          </a:xfrm>
          <a:custGeom>
            <a:avLst/>
            <a:gdLst>
              <a:gd name="connsiteX0" fmla="*/ 0 w 53975"/>
              <a:gd name="connsiteY0" fmla="*/ 200025 h 200025"/>
              <a:gd name="connsiteX1" fmla="*/ 9525 w 53975"/>
              <a:gd name="connsiteY1" fmla="*/ 73025 h 200025"/>
              <a:gd name="connsiteX2" fmla="*/ 53975 w 53975"/>
              <a:gd name="connsiteY2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" h="200025">
                <a:moveTo>
                  <a:pt x="0" y="200025"/>
                </a:moveTo>
                <a:cubicBezTo>
                  <a:pt x="264" y="153193"/>
                  <a:pt x="529" y="106362"/>
                  <a:pt x="9525" y="73025"/>
                </a:cubicBezTo>
                <a:cubicBezTo>
                  <a:pt x="18521" y="39688"/>
                  <a:pt x="36248" y="19844"/>
                  <a:pt x="53975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9740C3B-C788-47DD-9D18-0F1661F41AF8}"/>
              </a:ext>
            </a:extLst>
          </p:cNvPr>
          <p:cNvSpPr/>
          <p:nvPr/>
        </p:nvSpPr>
        <p:spPr>
          <a:xfrm>
            <a:off x="9415284" y="527898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CAB7F76E-5EA1-46FB-B7FC-B0AAC90FFBCF}"/>
              </a:ext>
            </a:extLst>
          </p:cNvPr>
          <p:cNvSpPr/>
          <p:nvPr/>
        </p:nvSpPr>
        <p:spPr>
          <a:xfrm>
            <a:off x="9427116" y="517192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2782EE2-66EE-48D0-A77D-82BB7ADF770D}"/>
              </a:ext>
            </a:extLst>
          </p:cNvPr>
          <p:cNvSpPr/>
          <p:nvPr/>
        </p:nvSpPr>
        <p:spPr>
          <a:xfrm>
            <a:off x="9348293" y="5077395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C22A3265-1C92-40CB-AC20-325D4783E230}"/>
              </a:ext>
            </a:extLst>
          </p:cNvPr>
          <p:cNvSpPr/>
          <p:nvPr/>
        </p:nvSpPr>
        <p:spPr>
          <a:xfrm>
            <a:off x="9397519" y="502577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90704433-8140-44A6-B6F1-5CD249E677D5}"/>
              </a:ext>
            </a:extLst>
          </p:cNvPr>
          <p:cNvSpPr/>
          <p:nvPr/>
        </p:nvSpPr>
        <p:spPr>
          <a:xfrm>
            <a:off x="9332159" y="4964431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22EE1D54-6704-4BA8-93A6-5DAAC87D43B9}"/>
              </a:ext>
            </a:extLst>
          </p:cNvPr>
          <p:cNvSpPr/>
          <p:nvPr/>
        </p:nvSpPr>
        <p:spPr>
          <a:xfrm>
            <a:off x="9339100" y="4851467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0D862703-BC4F-42A9-9184-F3DCD7CFC762}"/>
              </a:ext>
            </a:extLst>
          </p:cNvPr>
          <p:cNvSpPr/>
          <p:nvPr/>
        </p:nvSpPr>
        <p:spPr>
          <a:xfrm>
            <a:off x="9253139" y="4839624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73FE8E8-2F76-41ED-A728-B8DCEE0C6F2B}"/>
              </a:ext>
            </a:extLst>
          </p:cNvPr>
          <p:cNvSpPr/>
          <p:nvPr/>
        </p:nvSpPr>
        <p:spPr>
          <a:xfrm>
            <a:off x="9305781" y="4732689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5C3DF909-94CD-45FC-894B-62435F8F9A50}"/>
              </a:ext>
            </a:extLst>
          </p:cNvPr>
          <p:cNvSpPr/>
          <p:nvPr/>
        </p:nvSpPr>
        <p:spPr>
          <a:xfrm>
            <a:off x="9236870" y="4694460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C2C9B8B8-60F3-40AF-8A86-B79175D6674C}"/>
              </a:ext>
            </a:extLst>
          </p:cNvPr>
          <p:cNvSpPr/>
          <p:nvPr/>
        </p:nvSpPr>
        <p:spPr>
          <a:xfrm>
            <a:off x="9287683" y="459854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F681EE8-679B-4DD7-B655-3A7704CAFEEA}"/>
              </a:ext>
            </a:extLst>
          </p:cNvPr>
          <p:cNvSpPr/>
          <p:nvPr/>
        </p:nvSpPr>
        <p:spPr>
          <a:xfrm>
            <a:off x="9228158" y="451088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42205158-70C9-4877-B611-63B1666AA2D5}"/>
              </a:ext>
            </a:extLst>
          </p:cNvPr>
          <p:cNvSpPr/>
          <p:nvPr/>
        </p:nvSpPr>
        <p:spPr>
          <a:xfrm>
            <a:off x="9286731" y="4464716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A0F73F3-B904-4223-8377-C7CE7FE4B084}"/>
              </a:ext>
            </a:extLst>
          </p:cNvPr>
          <p:cNvSpPr/>
          <p:nvPr/>
        </p:nvSpPr>
        <p:spPr>
          <a:xfrm>
            <a:off x="9449975" y="5100254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B9029CF-26DB-4854-97B2-ED0E562BA084}"/>
              </a:ext>
            </a:extLst>
          </p:cNvPr>
          <p:cNvSpPr/>
          <p:nvPr/>
        </p:nvSpPr>
        <p:spPr>
          <a:xfrm>
            <a:off x="9259729" y="4357291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06864DD-A793-45D4-A2D8-BF0C834F5D7C}"/>
              </a:ext>
            </a:extLst>
          </p:cNvPr>
          <p:cNvSpPr/>
          <p:nvPr/>
        </p:nvSpPr>
        <p:spPr>
          <a:xfrm>
            <a:off x="9322077" y="4907949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2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0BEB-05C1-4778-83C6-305E25CCA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Production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E62A-1CC2-4106-A8F3-76CE0FC4A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6206480" cy="341724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Lungs produce a combination of periodic air pulses and a random flow of air;</a:t>
            </a:r>
          </a:p>
          <a:p>
            <a:r>
              <a:rPr lang="en-GB" dirty="0"/>
              <a:t>The </a:t>
            </a:r>
            <a:r>
              <a:rPr lang="en-GB" dirty="0">
                <a:solidFill>
                  <a:schemeClr val="accent6"/>
                </a:solidFill>
              </a:rPr>
              <a:t>periodic pulses </a:t>
            </a:r>
            <a:r>
              <a:rPr lang="en-GB" dirty="0"/>
              <a:t>excite the </a:t>
            </a:r>
            <a:r>
              <a:rPr lang="en-GB" dirty="0">
                <a:solidFill>
                  <a:schemeClr val="accent5"/>
                </a:solidFill>
              </a:rPr>
              <a:t>voice box </a:t>
            </a:r>
            <a:r>
              <a:rPr lang="en-GB" dirty="0"/>
              <a:t>and causes it to resonate in a characteristic way.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ED969-FC2C-4F16-A515-9952276638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128" y="2420889"/>
            <a:ext cx="4533835" cy="393777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71A5BA9-8525-4D87-B80B-50584990DA55}"/>
              </a:ext>
            </a:extLst>
          </p:cNvPr>
          <p:cNvSpPr/>
          <p:nvPr/>
        </p:nvSpPr>
        <p:spPr>
          <a:xfrm>
            <a:off x="9268544" y="3717032"/>
            <a:ext cx="257552" cy="49272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B9CAC8-1553-4AF6-B027-8AA0177B7549}"/>
              </a:ext>
            </a:extLst>
          </p:cNvPr>
          <p:cNvSpPr/>
          <p:nvPr/>
        </p:nvSpPr>
        <p:spPr>
          <a:xfrm>
            <a:off x="9312039" y="4705350"/>
            <a:ext cx="85961" cy="304800"/>
          </a:xfrm>
          <a:custGeom>
            <a:avLst/>
            <a:gdLst>
              <a:gd name="connsiteX0" fmla="*/ 85961 w 85961"/>
              <a:gd name="connsiteY0" fmla="*/ 304800 h 304800"/>
              <a:gd name="connsiteX1" fmla="*/ 9761 w 85961"/>
              <a:gd name="connsiteY1" fmla="*/ 139700 h 304800"/>
              <a:gd name="connsiteX2" fmla="*/ 3411 w 85961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61" h="304800">
                <a:moveTo>
                  <a:pt x="85961" y="304800"/>
                </a:moveTo>
                <a:cubicBezTo>
                  <a:pt x="54740" y="247650"/>
                  <a:pt x="23519" y="190500"/>
                  <a:pt x="9761" y="139700"/>
                </a:cubicBezTo>
                <a:cubicBezTo>
                  <a:pt x="-3997" y="88900"/>
                  <a:pt x="-293" y="44450"/>
                  <a:pt x="3411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68843B-74E5-41EE-8EE8-234A042E6CF8}"/>
              </a:ext>
            </a:extLst>
          </p:cNvPr>
          <p:cNvSpPr/>
          <p:nvPr/>
        </p:nvSpPr>
        <p:spPr>
          <a:xfrm>
            <a:off x="9418459" y="5084291"/>
            <a:ext cx="65092" cy="266700"/>
          </a:xfrm>
          <a:custGeom>
            <a:avLst/>
            <a:gdLst>
              <a:gd name="connsiteX0" fmla="*/ 65092 w 65092"/>
              <a:gd name="connsiteY0" fmla="*/ 266700 h 266700"/>
              <a:gd name="connsiteX1" fmla="*/ 14292 w 65092"/>
              <a:gd name="connsiteY1" fmla="*/ 114300 h 266700"/>
              <a:gd name="connsiteX2" fmla="*/ 14292 w 65092"/>
              <a:gd name="connsiteY2" fmla="*/ 25400 h 266700"/>
              <a:gd name="connsiteX3" fmla="*/ 4767 w 65092"/>
              <a:gd name="connsiteY3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92" h="266700">
                <a:moveTo>
                  <a:pt x="65092" y="266700"/>
                </a:moveTo>
                <a:cubicBezTo>
                  <a:pt x="43925" y="210608"/>
                  <a:pt x="22759" y="154516"/>
                  <a:pt x="14292" y="114300"/>
                </a:cubicBezTo>
                <a:cubicBezTo>
                  <a:pt x="5825" y="74084"/>
                  <a:pt x="15879" y="44450"/>
                  <a:pt x="14292" y="25400"/>
                </a:cubicBezTo>
                <a:cubicBezTo>
                  <a:pt x="12705" y="6350"/>
                  <a:pt x="-9520" y="4233"/>
                  <a:pt x="4767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8E6349F-F4C0-4AF0-A7CC-50B13F778051}"/>
              </a:ext>
            </a:extLst>
          </p:cNvPr>
          <p:cNvSpPr/>
          <p:nvPr/>
        </p:nvSpPr>
        <p:spPr>
          <a:xfrm>
            <a:off x="9273877" y="4358754"/>
            <a:ext cx="66973" cy="258936"/>
          </a:xfrm>
          <a:custGeom>
            <a:avLst/>
            <a:gdLst>
              <a:gd name="connsiteX0" fmla="*/ 0 w 53975"/>
              <a:gd name="connsiteY0" fmla="*/ 200025 h 200025"/>
              <a:gd name="connsiteX1" fmla="*/ 9525 w 53975"/>
              <a:gd name="connsiteY1" fmla="*/ 73025 h 200025"/>
              <a:gd name="connsiteX2" fmla="*/ 53975 w 53975"/>
              <a:gd name="connsiteY2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" h="200025">
                <a:moveTo>
                  <a:pt x="0" y="200025"/>
                </a:moveTo>
                <a:cubicBezTo>
                  <a:pt x="264" y="153193"/>
                  <a:pt x="529" y="106362"/>
                  <a:pt x="9525" y="73025"/>
                </a:cubicBezTo>
                <a:cubicBezTo>
                  <a:pt x="18521" y="39688"/>
                  <a:pt x="36248" y="19844"/>
                  <a:pt x="53975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1B0B52-F816-42EE-B427-6A0819346AB3}"/>
              </a:ext>
            </a:extLst>
          </p:cNvPr>
          <p:cNvSpPr/>
          <p:nvPr/>
        </p:nvSpPr>
        <p:spPr>
          <a:xfrm>
            <a:off x="9536187" y="3573016"/>
            <a:ext cx="592261" cy="270328"/>
          </a:xfrm>
          <a:custGeom>
            <a:avLst/>
            <a:gdLst>
              <a:gd name="connsiteX0" fmla="*/ 0 w 376237"/>
              <a:gd name="connsiteY0" fmla="*/ 215786 h 311042"/>
              <a:gd name="connsiteX1" fmla="*/ 33337 w 376237"/>
              <a:gd name="connsiteY1" fmla="*/ 1473 h 311042"/>
              <a:gd name="connsiteX2" fmla="*/ 95250 w 376237"/>
              <a:gd name="connsiteY2" fmla="*/ 311036 h 311042"/>
              <a:gd name="connsiteX3" fmla="*/ 157162 w 376237"/>
              <a:gd name="connsiteY3" fmla="*/ 10998 h 311042"/>
              <a:gd name="connsiteX4" fmla="*/ 209550 w 376237"/>
              <a:gd name="connsiteY4" fmla="*/ 282461 h 311042"/>
              <a:gd name="connsiteX5" fmla="*/ 242887 w 376237"/>
              <a:gd name="connsiteY5" fmla="*/ 125298 h 311042"/>
              <a:gd name="connsiteX6" fmla="*/ 376237 w 376237"/>
              <a:gd name="connsiteY6" fmla="*/ 125298 h 311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237" h="311042">
                <a:moveTo>
                  <a:pt x="0" y="215786"/>
                </a:moveTo>
                <a:cubicBezTo>
                  <a:pt x="8731" y="100692"/>
                  <a:pt x="17462" y="-14402"/>
                  <a:pt x="33337" y="1473"/>
                </a:cubicBezTo>
                <a:cubicBezTo>
                  <a:pt x="49212" y="17348"/>
                  <a:pt x="74613" y="309449"/>
                  <a:pt x="95250" y="311036"/>
                </a:cubicBezTo>
                <a:cubicBezTo>
                  <a:pt x="115887" y="312623"/>
                  <a:pt x="138112" y="15760"/>
                  <a:pt x="157162" y="10998"/>
                </a:cubicBezTo>
                <a:cubicBezTo>
                  <a:pt x="176212" y="6236"/>
                  <a:pt x="195263" y="263411"/>
                  <a:pt x="209550" y="282461"/>
                </a:cubicBezTo>
                <a:cubicBezTo>
                  <a:pt x="223838" y="301511"/>
                  <a:pt x="215106" y="151492"/>
                  <a:pt x="242887" y="125298"/>
                </a:cubicBezTo>
                <a:cubicBezTo>
                  <a:pt x="270668" y="99104"/>
                  <a:pt x="323452" y="112201"/>
                  <a:pt x="376237" y="125298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38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0BEB-05C1-4778-83C6-305E25CCA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Production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E62A-1CC2-4106-A8F3-76CE0FC4A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6422504" cy="3937778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random flow </a:t>
            </a:r>
            <a:r>
              <a:rPr lang="en-GB" dirty="0"/>
              <a:t>passes through the </a:t>
            </a:r>
            <a:r>
              <a:rPr lang="en-GB" dirty="0">
                <a:solidFill>
                  <a:schemeClr val="accent5"/>
                </a:solidFill>
              </a:rPr>
              <a:t>voice box </a:t>
            </a:r>
            <a:r>
              <a:rPr lang="en-GB" dirty="0"/>
              <a:t>and is shaped by the mouth;</a:t>
            </a:r>
          </a:p>
          <a:p>
            <a:r>
              <a:rPr lang="en-GB" dirty="0"/>
              <a:t>Speech is made up of sounds emanating from the entire vocal tract (voice box, mouth and nasal area).</a:t>
            </a:r>
          </a:p>
          <a:p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38775B2-2337-4F15-A4BF-6BD2BA42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128" y="2420889"/>
            <a:ext cx="4533835" cy="3937778"/>
          </a:xfrm>
          <a:prstGeom prst="rect">
            <a:avLst/>
          </a:prstGeom>
        </p:spPr>
      </p:pic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6521AC8C-BE3B-4725-86D4-02EF16EC9828}"/>
              </a:ext>
            </a:extLst>
          </p:cNvPr>
          <p:cNvSpPr/>
          <p:nvPr/>
        </p:nvSpPr>
        <p:spPr>
          <a:xfrm>
            <a:off x="9415284" y="527898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64C6D7D9-46E5-476E-BD1B-767D02952686}"/>
              </a:ext>
            </a:extLst>
          </p:cNvPr>
          <p:cNvSpPr/>
          <p:nvPr/>
        </p:nvSpPr>
        <p:spPr>
          <a:xfrm>
            <a:off x="9427116" y="517192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3F1DE2D6-56CF-402E-8E88-224E3AD06814}"/>
              </a:ext>
            </a:extLst>
          </p:cNvPr>
          <p:cNvSpPr/>
          <p:nvPr/>
        </p:nvSpPr>
        <p:spPr>
          <a:xfrm>
            <a:off x="9348293" y="5077395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A71BFF7-3414-47A0-8E5A-1F6AE5D71D1E}"/>
              </a:ext>
            </a:extLst>
          </p:cNvPr>
          <p:cNvSpPr/>
          <p:nvPr/>
        </p:nvSpPr>
        <p:spPr>
          <a:xfrm>
            <a:off x="9397519" y="502577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371F9D53-804D-43B1-A025-B57F35CEF03C}"/>
              </a:ext>
            </a:extLst>
          </p:cNvPr>
          <p:cNvSpPr/>
          <p:nvPr/>
        </p:nvSpPr>
        <p:spPr>
          <a:xfrm>
            <a:off x="9332159" y="4964431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EADBDED8-A967-4743-98E9-FE076AF0AA64}"/>
              </a:ext>
            </a:extLst>
          </p:cNvPr>
          <p:cNvSpPr/>
          <p:nvPr/>
        </p:nvSpPr>
        <p:spPr>
          <a:xfrm>
            <a:off x="9339100" y="4851467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A84DC923-A76A-4F7B-AB05-A7AA4FB16A51}"/>
              </a:ext>
            </a:extLst>
          </p:cNvPr>
          <p:cNvSpPr/>
          <p:nvPr/>
        </p:nvSpPr>
        <p:spPr>
          <a:xfrm>
            <a:off x="9253139" y="4839624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D33E7E7-420A-4BBD-B053-9B875B4AEDD7}"/>
              </a:ext>
            </a:extLst>
          </p:cNvPr>
          <p:cNvSpPr/>
          <p:nvPr/>
        </p:nvSpPr>
        <p:spPr>
          <a:xfrm>
            <a:off x="9305781" y="4732689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7F6027A5-32F0-472C-88AF-A3852A2FF772}"/>
              </a:ext>
            </a:extLst>
          </p:cNvPr>
          <p:cNvSpPr/>
          <p:nvPr/>
        </p:nvSpPr>
        <p:spPr>
          <a:xfrm>
            <a:off x="9236870" y="4694460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6D8C3413-FE7E-491E-8225-06EE0764CD46}"/>
              </a:ext>
            </a:extLst>
          </p:cNvPr>
          <p:cNvSpPr/>
          <p:nvPr/>
        </p:nvSpPr>
        <p:spPr>
          <a:xfrm>
            <a:off x="9287683" y="459854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3F954F54-BF3A-4CC0-BE97-CB9015A08EC6}"/>
              </a:ext>
            </a:extLst>
          </p:cNvPr>
          <p:cNvSpPr/>
          <p:nvPr/>
        </p:nvSpPr>
        <p:spPr>
          <a:xfrm>
            <a:off x="9228158" y="451088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C55A5F1E-E287-460C-9A44-D14FB7DE9904}"/>
              </a:ext>
            </a:extLst>
          </p:cNvPr>
          <p:cNvSpPr/>
          <p:nvPr/>
        </p:nvSpPr>
        <p:spPr>
          <a:xfrm>
            <a:off x="9286731" y="4464716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1CCA1EBF-B2DA-435A-90D0-3DB0C4E30410}"/>
              </a:ext>
            </a:extLst>
          </p:cNvPr>
          <p:cNvSpPr/>
          <p:nvPr/>
        </p:nvSpPr>
        <p:spPr>
          <a:xfrm>
            <a:off x="9449975" y="5100254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119886BC-992A-4DCF-BA08-01BDE7EA73DF}"/>
              </a:ext>
            </a:extLst>
          </p:cNvPr>
          <p:cNvSpPr/>
          <p:nvPr/>
        </p:nvSpPr>
        <p:spPr>
          <a:xfrm>
            <a:off x="9259729" y="4357291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6F753FC6-762E-4DFC-9548-4388CB6D464F}"/>
              </a:ext>
            </a:extLst>
          </p:cNvPr>
          <p:cNvSpPr/>
          <p:nvPr/>
        </p:nvSpPr>
        <p:spPr>
          <a:xfrm>
            <a:off x="9322077" y="4907949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843D32-7248-465A-B44D-587993DC39D0}"/>
              </a:ext>
            </a:extLst>
          </p:cNvPr>
          <p:cNvSpPr/>
          <p:nvPr/>
        </p:nvSpPr>
        <p:spPr>
          <a:xfrm>
            <a:off x="9268544" y="3717032"/>
            <a:ext cx="257552" cy="49272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1B590832-20E3-440E-96C2-66C5BF5A7600}"/>
              </a:ext>
            </a:extLst>
          </p:cNvPr>
          <p:cNvSpPr/>
          <p:nvPr/>
        </p:nvSpPr>
        <p:spPr>
          <a:xfrm>
            <a:off x="9624392" y="371703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17100808-2673-469C-BF8F-AEC74E55919D}"/>
              </a:ext>
            </a:extLst>
          </p:cNvPr>
          <p:cNvSpPr/>
          <p:nvPr/>
        </p:nvSpPr>
        <p:spPr>
          <a:xfrm>
            <a:off x="9575636" y="3528926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EA0B9BE2-C38C-484A-88A8-CEBCFED6E67F}"/>
              </a:ext>
            </a:extLst>
          </p:cNvPr>
          <p:cNvSpPr/>
          <p:nvPr/>
        </p:nvSpPr>
        <p:spPr>
          <a:xfrm>
            <a:off x="9768407" y="371703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8B65DC9E-7F85-4FC1-9CB3-ACEC8351E697}"/>
              </a:ext>
            </a:extLst>
          </p:cNvPr>
          <p:cNvSpPr/>
          <p:nvPr/>
        </p:nvSpPr>
        <p:spPr>
          <a:xfrm>
            <a:off x="9818710" y="3443026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56564169-9D6C-4A6C-BDBC-DA44E2C04129}"/>
              </a:ext>
            </a:extLst>
          </p:cNvPr>
          <p:cNvSpPr/>
          <p:nvPr/>
        </p:nvSpPr>
        <p:spPr>
          <a:xfrm>
            <a:off x="9674695" y="3465885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E9A4B9D7-7382-4FB3-984F-71BC72EA113D}"/>
              </a:ext>
            </a:extLst>
          </p:cNvPr>
          <p:cNvSpPr/>
          <p:nvPr/>
        </p:nvSpPr>
        <p:spPr>
          <a:xfrm>
            <a:off x="9967308" y="348073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6EC3F932-0F64-412C-8E78-530343CE9578}"/>
              </a:ext>
            </a:extLst>
          </p:cNvPr>
          <p:cNvSpPr/>
          <p:nvPr/>
        </p:nvSpPr>
        <p:spPr>
          <a:xfrm>
            <a:off x="10160044" y="345787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5742C37D-2016-41C5-AD61-FFD179B3E0E8}"/>
              </a:ext>
            </a:extLst>
          </p:cNvPr>
          <p:cNvSpPr/>
          <p:nvPr/>
        </p:nvSpPr>
        <p:spPr>
          <a:xfrm>
            <a:off x="9944448" y="3366230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C454801D-E25D-400A-B277-34BDA75CC6B2}"/>
              </a:ext>
            </a:extLst>
          </p:cNvPr>
          <p:cNvSpPr/>
          <p:nvPr/>
        </p:nvSpPr>
        <p:spPr>
          <a:xfrm>
            <a:off x="9912422" y="3695095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57ABBAE4-91E1-4AD9-BBCB-6CCFD552399C}"/>
              </a:ext>
            </a:extLst>
          </p:cNvPr>
          <p:cNvSpPr/>
          <p:nvPr/>
        </p:nvSpPr>
        <p:spPr>
          <a:xfrm>
            <a:off x="10272464" y="3789040"/>
            <a:ext cx="45719" cy="246363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CFD67801-C5CD-49A3-AEF2-EA6C619A5409}"/>
              </a:ext>
            </a:extLst>
          </p:cNvPr>
          <p:cNvSpPr/>
          <p:nvPr/>
        </p:nvSpPr>
        <p:spPr>
          <a:xfrm>
            <a:off x="10416480" y="3888780"/>
            <a:ext cx="45719" cy="246363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8A3B7491-A202-41C9-B298-AEFE9887CCD0}"/>
              </a:ext>
            </a:extLst>
          </p:cNvPr>
          <p:cNvSpPr/>
          <p:nvPr/>
        </p:nvSpPr>
        <p:spPr>
          <a:xfrm>
            <a:off x="10513443" y="3695095"/>
            <a:ext cx="45719" cy="246363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753928A6-7BE5-4A0A-8B21-EF5ED591DD9A}"/>
              </a:ext>
            </a:extLst>
          </p:cNvPr>
          <p:cNvSpPr/>
          <p:nvPr/>
        </p:nvSpPr>
        <p:spPr>
          <a:xfrm>
            <a:off x="10611740" y="3912221"/>
            <a:ext cx="45719" cy="246363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1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0BEB-05C1-4778-83C6-305E25CCA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Production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E62A-1CC2-4106-A8F3-76CE0FC4A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6422504" cy="3937778"/>
          </a:xfrm>
        </p:spPr>
        <p:txBody>
          <a:bodyPr>
            <a:normAutofit/>
          </a:bodyPr>
          <a:lstStyle/>
          <a:p>
            <a:r>
              <a:rPr lang="en-GB" dirty="0"/>
              <a:t>The random flow passes through the voice box and is shaped by the mouth;</a:t>
            </a:r>
          </a:p>
          <a:p>
            <a:r>
              <a:rPr lang="en-GB" dirty="0"/>
              <a:t>Speech is made up of sounds emanating from the entire vocal tract (voice box, mouth and nasal area).</a:t>
            </a:r>
          </a:p>
          <a:p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2EF187B-1B9D-40C4-860D-6AC4A4D4DD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128" y="2420889"/>
            <a:ext cx="4533835" cy="3937778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0DA4A03-33B5-4A90-BDD7-025CBD14EDC3}"/>
              </a:ext>
            </a:extLst>
          </p:cNvPr>
          <p:cNvSpPr/>
          <p:nvPr/>
        </p:nvSpPr>
        <p:spPr>
          <a:xfrm>
            <a:off x="9312039" y="4705350"/>
            <a:ext cx="85961" cy="304800"/>
          </a:xfrm>
          <a:custGeom>
            <a:avLst/>
            <a:gdLst>
              <a:gd name="connsiteX0" fmla="*/ 85961 w 85961"/>
              <a:gd name="connsiteY0" fmla="*/ 304800 h 304800"/>
              <a:gd name="connsiteX1" fmla="*/ 9761 w 85961"/>
              <a:gd name="connsiteY1" fmla="*/ 139700 h 304800"/>
              <a:gd name="connsiteX2" fmla="*/ 3411 w 85961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61" h="304800">
                <a:moveTo>
                  <a:pt x="85961" y="304800"/>
                </a:moveTo>
                <a:cubicBezTo>
                  <a:pt x="54740" y="247650"/>
                  <a:pt x="23519" y="190500"/>
                  <a:pt x="9761" y="139700"/>
                </a:cubicBezTo>
                <a:cubicBezTo>
                  <a:pt x="-3997" y="88900"/>
                  <a:pt x="-293" y="44450"/>
                  <a:pt x="3411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845C261-F66A-4CE0-8C83-48EA93FEC0E9}"/>
              </a:ext>
            </a:extLst>
          </p:cNvPr>
          <p:cNvSpPr/>
          <p:nvPr/>
        </p:nvSpPr>
        <p:spPr>
          <a:xfrm>
            <a:off x="9418459" y="5084291"/>
            <a:ext cx="65092" cy="266700"/>
          </a:xfrm>
          <a:custGeom>
            <a:avLst/>
            <a:gdLst>
              <a:gd name="connsiteX0" fmla="*/ 65092 w 65092"/>
              <a:gd name="connsiteY0" fmla="*/ 266700 h 266700"/>
              <a:gd name="connsiteX1" fmla="*/ 14292 w 65092"/>
              <a:gd name="connsiteY1" fmla="*/ 114300 h 266700"/>
              <a:gd name="connsiteX2" fmla="*/ 14292 w 65092"/>
              <a:gd name="connsiteY2" fmla="*/ 25400 h 266700"/>
              <a:gd name="connsiteX3" fmla="*/ 4767 w 65092"/>
              <a:gd name="connsiteY3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92" h="266700">
                <a:moveTo>
                  <a:pt x="65092" y="266700"/>
                </a:moveTo>
                <a:cubicBezTo>
                  <a:pt x="43925" y="210608"/>
                  <a:pt x="22759" y="154516"/>
                  <a:pt x="14292" y="114300"/>
                </a:cubicBezTo>
                <a:cubicBezTo>
                  <a:pt x="5825" y="74084"/>
                  <a:pt x="15879" y="44450"/>
                  <a:pt x="14292" y="25400"/>
                </a:cubicBezTo>
                <a:cubicBezTo>
                  <a:pt x="12705" y="6350"/>
                  <a:pt x="-9520" y="4233"/>
                  <a:pt x="4767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0C35DB6-A1CA-4EB1-A467-357AB1330C35}"/>
              </a:ext>
            </a:extLst>
          </p:cNvPr>
          <p:cNvSpPr/>
          <p:nvPr/>
        </p:nvSpPr>
        <p:spPr>
          <a:xfrm>
            <a:off x="9273877" y="4358754"/>
            <a:ext cx="66973" cy="258936"/>
          </a:xfrm>
          <a:custGeom>
            <a:avLst/>
            <a:gdLst>
              <a:gd name="connsiteX0" fmla="*/ 0 w 53975"/>
              <a:gd name="connsiteY0" fmla="*/ 200025 h 200025"/>
              <a:gd name="connsiteX1" fmla="*/ 9525 w 53975"/>
              <a:gd name="connsiteY1" fmla="*/ 73025 h 200025"/>
              <a:gd name="connsiteX2" fmla="*/ 53975 w 53975"/>
              <a:gd name="connsiteY2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" h="200025">
                <a:moveTo>
                  <a:pt x="0" y="200025"/>
                </a:moveTo>
                <a:cubicBezTo>
                  <a:pt x="264" y="153193"/>
                  <a:pt x="529" y="106362"/>
                  <a:pt x="9525" y="73025"/>
                </a:cubicBezTo>
                <a:cubicBezTo>
                  <a:pt x="18521" y="39688"/>
                  <a:pt x="36248" y="19844"/>
                  <a:pt x="53975" y="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41AD2240-1683-4A4B-BD92-B269546A87C5}"/>
              </a:ext>
            </a:extLst>
          </p:cNvPr>
          <p:cNvSpPr/>
          <p:nvPr/>
        </p:nvSpPr>
        <p:spPr>
          <a:xfrm>
            <a:off x="9415284" y="527898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0692F128-23D6-4991-9791-F279069BB0D0}"/>
              </a:ext>
            </a:extLst>
          </p:cNvPr>
          <p:cNvSpPr/>
          <p:nvPr/>
        </p:nvSpPr>
        <p:spPr>
          <a:xfrm>
            <a:off x="9427116" y="517192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9564329B-02C1-41AB-BF76-5DECF8F16AAC}"/>
              </a:ext>
            </a:extLst>
          </p:cNvPr>
          <p:cNvSpPr/>
          <p:nvPr/>
        </p:nvSpPr>
        <p:spPr>
          <a:xfrm>
            <a:off x="9348293" y="5077395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6A8253EB-9658-407B-BD38-FE217A1FDC52}"/>
              </a:ext>
            </a:extLst>
          </p:cNvPr>
          <p:cNvSpPr/>
          <p:nvPr/>
        </p:nvSpPr>
        <p:spPr>
          <a:xfrm>
            <a:off x="9397519" y="502577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555BBECE-3338-4DB0-8E4B-71C901E04A8D}"/>
              </a:ext>
            </a:extLst>
          </p:cNvPr>
          <p:cNvSpPr/>
          <p:nvPr/>
        </p:nvSpPr>
        <p:spPr>
          <a:xfrm>
            <a:off x="9332159" y="4964431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B472EA0B-3FFB-4DBC-8ECE-342ABBE0C878}"/>
              </a:ext>
            </a:extLst>
          </p:cNvPr>
          <p:cNvSpPr/>
          <p:nvPr/>
        </p:nvSpPr>
        <p:spPr>
          <a:xfrm>
            <a:off x="9339100" y="4851467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918592A5-FAF2-4A84-84A2-4FEE836AF5FF}"/>
              </a:ext>
            </a:extLst>
          </p:cNvPr>
          <p:cNvSpPr/>
          <p:nvPr/>
        </p:nvSpPr>
        <p:spPr>
          <a:xfrm>
            <a:off x="9253139" y="4839624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A2ED5FB1-6FCF-490B-9843-6DE00DCF7308}"/>
              </a:ext>
            </a:extLst>
          </p:cNvPr>
          <p:cNvSpPr/>
          <p:nvPr/>
        </p:nvSpPr>
        <p:spPr>
          <a:xfrm>
            <a:off x="9305781" y="4732689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7DEF4EFF-01F9-4BB1-A640-6F3F996D9294}"/>
              </a:ext>
            </a:extLst>
          </p:cNvPr>
          <p:cNvSpPr/>
          <p:nvPr/>
        </p:nvSpPr>
        <p:spPr>
          <a:xfrm>
            <a:off x="9236870" y="4694460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50FFE8A2-0E95-492B-A86F-D54538BD40FF}"/>
              </a:ext>
            </a:extLst>
          </p:cNvPr>
          <p:cNvSpPr/>
          <p:nvPr/>
        </p:nvSpPr>
        <p:spPr>
          <a:xfrm>
            <a:off x="9287683" y="459854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15BFB845-7C71-44D2-B190-11E28CE1B3A9}"/>
              </a:ext>
            </a:extLst>
          </p:cNvPr>
          <p:cNvSpPr/>
          <p:nvPr/>
        </p:nvSpPr>
        <p:spPr>
          <a:xfrm>
            <a:off x="9228158" y="451088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850DA98B-EC49-40F0-8D82-D9A0D2112986}"/>
              </a:ext>
            </a:extLst>
          </p:cNvPr>
          <p:cNvSpPr/>
          <p:nvPr/>
        </p:nvSpPr>
        <p:spPr>
          <a:xfrm>
            <a:off x="9286731" y="4464716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89D8D771-23D5-488A-9083-53CD4A7663FD}"/>
              </a:ext>
            </a:extLst>
          </p:cNvPr>
          <p:cNvSpPr/>
          <p:nvPr/>
        </p:nvSpPr>
        <p:spPr>
          <a:xfrm>
            <a:off x="9449975" y="5100254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A8545CF7-E39A-49A9-BCDE-27E177EEFCD9}"/>
              </a:ext>
            </a:extLst>
          </p:cNvPr>
          <p:cNvSpPr/>
          <p:nvPr/>
        </p:nvSpPr>
        <p:spPr>
          <a:xfrm>
            <a:off x="9259729" y="4357291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2572F575-5835-457E-A1C3-A9706F1B95C5}"/>
              </a:ext>
            </a:extLst>
          </p:cNvPr>
          <p:cNvSpPr/>
          <p:nvPr/>
        </p:nvSpPr>
        <p:spPr>
          <a:xfrm>
            <a:off x="9322077" y="4907949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B6C58D6-E20D-4525-85DD-4E9CFA4EA5EB}"/>
              </a:ext>
            </a:extLst>
          </p:cNvPr>
          <p:cNvSpPr/>
          <p:nvPr/>
        </p:nvSpPr>
        <p:spPr>
          <a:xfrm>
            <a:off x="9268544" y="3717032"/>
            <a:ext cx="257552" cy="49272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2DA93AF-6EDD-4566-BDA4-8FD0A3B20CAB}"/>
              </a:ext>
            </a:extLst>
          </p:cNvPr>
          <p:cNvSpPr/>
          <p:nvPr/>
        </p:nvSpPr>
        <p:spPr>
          <a:xfrm>
            <a:off x="9536187" y="3573016"/>
            <a:ext cx="592261" cy="270328"/>
          </a:xfrm>
          <a:custGeom>
            <a:avLst/>
            <a:gdLst>
              <a:gd name="connsiteX0" fmla="*/ 0 w 376237"/>
              <a:gd name="connsiteY0" fmla="*/ 215786 h 311042"/>
              <a:gd name="connsiteX1" fmla="*/ 33337 w 376237"/>
              <a:gd name="connsiteY1" fmla="*/ 1473 h 311042"/>
              <a:gd name="connsiteX2" fmla="*/ 95250 w 376237"/>
              <a:gd name="connsiteY2" fmla="*/ 311036 h 311042"/>
              <a:gd name="connsiteX3" fmla="*/ 157162 w 376237"/>
              <a:gd name="connsiteY3" fmla="*/ 10998 h 311042"/>
              <a:gd name="connsiteX4" fmla="*/ 209550 w 376237"/>
              <a:gd name="connsiteY4" fmla="*/ 282461 h 311042"/>
              <a:gd name="connsiteX5" fmla="*/ 242887 w 376237"/>
              <a:gd name="connsiteY5" fmla="*/ 125298 h 311042"/>
              <a:gd name="connsiteX6" fmla="*/ 376237 w 376237"/>
              <a:gd name="connsiteY6" fmla="*/ 125298 h 311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237" h="311042">
                <a:moveTo>
                  <a:pt x="0" y="215786"/>
                </a:moveTo>
                <a:cubicBezTo>
                  <a:pt x="8731" y="100692"/>
                  <a:pt x="17462" y="-14402"/>
                  <a:pt x="33337" y="1473"/>
                </a:cubicBezTo>
                <a:cubicBezTo>
                  <a:pt x="49212" y="17348"/>
                  <a:pt x="74613" y="309449"/>
                  <a:pt x="95250" y="311036"/>
                </a:cubicBezTo>
                <a:cubicBezTo>
                  <a:pt x="115887" y="312623"/>
                  <a:pt x="138112" y="15760"/>
                  <a:pt x="157162" y="10998"/>
                </a:cubicBezTo>
                <a:cubicBezTo>
                  <a:pt x="176212" y="6236"/>
                  <a:pt x="195263" y="263411"/>
                  <a:pt x="209550" y="282461"/>
                </a:cubicBezTo>
                <a:cubicBezTo>
                  <a:pt x="223838" y="301511"/>
                  <a:pt x="215106" y="151492"/>
                  <a:pt x="242887" y="125298"/>
                </a:cubicBezTo>
                <a:cubicBezTo>
                  <a:pt x="270668" y="99104"/>
                  <a:pt x="323452" y="112201"/>
                  <a:pt x="376237" y="125298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F14D60DB-21E5-420B-9371-78630E772A5B}"/>
              </a:ext>
            </a:extLst>
          </p:cNvPr>
          <p:cNvSpPr/>
          <p:nvPr/>
        </p:nvSpPr>
        <p:spPr>
          <a:xfrm>
            <a:off x="9624392" y="371703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0E43CCA9-70EB-4917-A278-1037935619CD}"/>
              </a:ext>
            </a:extLst>
          </p:cNvPr>
          <p:cNvSpPr/>
          <p:nvPr/>
        </p:nvSpPr>
        <p:spPr>
          <a:xfrm>
            <a:off x="9575636" y="3528926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236825F6-4D29-475D-BE8D-F3B6683BB368}"/>
              </a:ext>
            </a:extLst>
          </p:cNvPr>
          <p:cNvSpPr/>
          <p:nvPr/>
        </p:nvSpPr>
        <p:spPr>
          <a:xfrm>
            <a:off x="9768407" y="3717032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B8218375-1AE8-4BF6-BC1F-E470E1572410}"/>
              </a:ext>
            </a:extLst>
          </p:cNvPr>
          <p:cNvSpPr/>
          <p:nvPr/>
        </p:nvSpPr>
        <p:spPr>
          <a:xfrm>
            <a:off x="9818710" y="3443026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1C0986BA-4980-4FFF-82AD-B7AD2417B9D5}"/>
              </a:ext>
            </a:extLst>
          </p:cNvPr>
          <p:cNvSpPr/>
          <p:nvPr/>
        </p:nvSpPr>
        <p:spPr>
          <a:xfrm>
            <a:off x="9674695" y="3465885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76BABF0D-EA22-4F8D-BF1F-ED979EB9238E}"/>
              </a:ext>
            </a:extLst>
          </p:cNvPr>
          <p:cNvSpPr/>
          <p:nvPr/>
        </p:nvSpPr>
        <p:spPr>
          <a:xfrm>
            <a:off x="9967308" y="348073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4F1437E-E0C3-4E6D-A57F-12960BFF890B}"/>
              </a:ext>
            </a:extLst>
          </p:cNvPr>
          <p:cNvSpPr/>
          <p:nvPr/>
        </p:nvSpPr>
        <p:spPr>
          <a:xfrm>
            <a:off x="10160044" y="3457873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52C64335-B7B7-4AE1-8581-31E1404BE65E}"/>
              </a:ext>
            </a:extLst>
          </p:cNvPr>
          <p:cNvSpPr/>
          <p:nvPr/>
        </p:nvSpPr>
        <p:spPr>
          <a:xfrm>
            <a:off x="9944448" y="3366230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0C894443-51F8-49C2-BD3B-7E71801AC1C1}"/>
              </a:ext>
            </a:extLst>
          </p:cNvPr>
          <p:cNvSpPr/>
          <p:nvPr/>
        </p:nvSpPr>
        <p:spPr>
          <a:xfrm>
            <a:off x="9912422" y="3695095"/>
            <a:ext cx="45719" cy="45719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159B93-4D4E-4E15-A75D-7A50E19ACB81}"/>
              </a:ext>
            </a:extLst>
          </p:cNvPr>
          <p:cNvSpPr/>
          <p:nvPr/>
        </p:nvSpPr>
        <p:spPr>
          <a:xfrm>
            <a:off x="10243888" y="3983111"/>
            <a:ext cx="45719" cy="246363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6428BCED-C5B3-41A9-B667-3DBE224E927C}"/>
              </a:ext>
            </a:extLst>
          </p:cNvPr>
          <p:cNvSpPr/>
          <p:nvPr/>
        </p:nvSpPr>
        <p:spPr>
          <a:xfrm>
            <a:off x="10426006" y="4052063"/>
            <a:ext cx="45719" cy="246363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CCFE39C0-3363-43DC-97ED-132C06DDA499}"/>
              </a:ext>
            </a:extLst>
          </p:cNvPr>
          <p:cNvSpPr/>
          <p:nvPr/>
        </p:nvSpPr>
        <p:spPr>
          <a:xfrm>
            <a:off x="10513443" y="3556980"/>
            <a:ext cx="45719" cy="246363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AD7CC6D0-2C6B-4892-870C-389818F6CCAF}"/>
              </a:ext>
            </a:extLst>
          </p:cNvPr>
          <p:cNvSpPr/>
          <p:nvPr/>
        </p:nvSpPr>
        <p:spPr>
          <a:xfrm>
            <a:off x="10611740" y="4021762"/>
            <a:ext cx="45719" cy="246363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2C90F0B-177F-40EB-96F8-2369332FDFFC}"/>
              </a:ext>
            </a:extLst>
          </p:cNvPr>
          <p:cNvSpPr/>
          <p:nvPr/>
        </p:nvSpPr>
        <p:spPr>
          <a:xfrm>
            <a:off x="10217312" y="3777057"/>
            <a:ext cx="592261" cy="270328"/>
          </a:xfrm>
          <a:custGeom>
            <a:avLst/>
            <a:gdLst>
              <a:gd name="connsiteX0" fmla="*/ 0 w 376237"/>
              <a:gd name="connsiteY0" fmla="*/ 215786 h 311042"/>
              <a:gd name="connsiteX1" fmla="*/ 33337 w 376237"/>
              <a:gd name="connsiteY1" fmla="*/ 1473 h 311042"/>
              <a:gd name="connsiteX2" fmla="*/ 95250 w 376237"/>
              <a:gd name="connsiteY2" fmla="*/ 311036 h 311042"/>
              <a:gd name="connsiteX3" fmla="*/ 157162 w 376237"/>
              <a:gd name="connsiteY3" fmla="*/ 10998 h 311042"/>
              <a:gd name="connsiteX4" fmla="*/ 209550 w 376237"/>
              <a:gd name="connsiteY4" fmla="*/ 282461 h 311042"/>
              <a:gd name="connsiteX5" fmla="*/ 242887 w 376237"/>
              <a:gd name="connsiteY5" fmla="*/ 125298 h 311042"/>
              <a:gd name="connsiteX6" fmla="*/ 376237 w 376237"/>
              <a:gd name="connsiteY6" fmla="*/ 125298 h 311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237" h="311042">
                <a:moveTo>
                  <a:pt x="0" y="215786"/>
                </a:moveTo>
                <a:cubicBezTo>
                  <a:pt x="8731" y="100692"/>
                  <a:pt x="17462" y="-14402"/>
                  <a:pt x="33337" y="1473"/>
                </a:cubicBezTo>
                <a:cubicBezTo>
                  <a:pt x="49212" y="17348"/>
                  <a:pt x="74613" y="309449"/>
                  <a:pt x="95250" y="311036"/>
                </a:cubicBezTo>
                <a:cubicBezTo>
                  <a:pt x="115887" y="312623"/>
                  <a:pt x="138112" y="15760"/>
                  <a:pt x="157162" y="10998"/>
                </a:cubicBezTo>
                <a:cubicBezTo>
                  <a:pt x="176212" y="6236"/>
                  <a:pt x="195263" y="263411"/>
                  <a:pt x="209550" y="282461"/>
                </a:cubicBezTo>
                <a:cubicBezTo>
                  <a:pt x="223838" y="301511"/>
                  <a:pt x="215106" y="151492"/>
                  <a:pt x="242887" y="125298"/>
                </a:cubicBezTo>
                <a:cubicBezTo>
                  <a:pt x="270668" y="99104"/>
                  <a:pt x="323452" y="112201"/>
                  <a:pt x="376237" y="125298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23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E6A38-1171-4DC7-90C3-D1A333913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2"/>
            <a:ext cx="10972800" cy="953294"/>
          </a:xfrm>
        </p:spPr>
        <p:txBody>
          <a:bodyPr/>
          <a:lstStyle/>
          <a:p>
            <a:r>
              <a:rPr lang="en-US" dirty="0"/>
              <a:t>Complex frequency varying signal;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C1B940-442C-4E55-B162-A46AEDDF4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Time-Frequency representation of Speech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AEDEB-7180-48EE-B047-ABDB51FC94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r="6654"/>
          <a:stretch/>
        </p:blipFill>
        <p:spPr>
          <a:xfrm>
            <a:off x="499250" y="3662215"/>
            <a:ext cx="11135444" cy="2989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6773DA-6D1F-4ABF-AC5F-88CC5F5C177D}"/>
              </a:ext>
            </a:extLst>
          </p:cNvPr>
          <p:cNvSpPr txBox="1"/>
          <p:nvPr/>
        </p:nvSpPr>
        <p:spPr>
          <a:xfrm rot="16200000">
            <a:off x="473912" y="4099518"/>
            <a:ext cx="720080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/>
              <a:t>[kHz]</a:t>
            </a:r>
            <a:endParaRPr lang="en-GB" sz="1900" b="1" dirty="0"/>
          </a:p>
        </p:txBody>
      </p:sp>
    </p:spTree>
    <p:extLst>
      <p:ext uri="{BB962C8B-B14F-4D97-AF65-F5344CB8AC3E}">
        <p14:creationId xmlns:p14="http://schemas.microsoft.com/office/powerpoint/2010/main" val="279855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963E-DADC-4748-AF1E-7831318B0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CF517-4B03-472F-8975-9CF06A85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Speech Capturing and Digitisation</a:t>
            </a:r>
          </a:p>
          <a:p>
            <a:r>
              <a:rPr lang="en-GB" dirty="0"/>
              <a:t>Time-Frequency Representation of Speech</a:t>
            </a:r>
          </a:p>
          <a:p>
            <a:r>
              <a:rPr lang="en-GB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93524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E6A38-1171-4DC7-90C3-D1A333913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979633"/>
          </a:xfrm>
        </p:spPr>
        <p:txBody>
          <a:bodyPr/>
          <a:lstStyle/>
          <a:p>
            <a:r>
              <a:rPr lang="en-US" dirty="0"/>
              <a:t>Complex frequency varying signal;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C1B940-442C-4E55-B162-A46AEDDF4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Time-Frequency representation of Speech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AEDEB-7180-48EE-B047-ABDB51FC94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r="6654"/>
          <a:stretch/>
        </p:blipFill>
        <p:spPr>
          <a:xfrm>
            <a:off x="499250" y="3662215"/>
            <a:ext cx="11135444" cy="2989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8CAEB-0C76-4CCD-914F-BC40E496985C}"/>
              </a:ext>
            </a:extLst>
          </p:cNvPr>
          <p:cNvSpPr txBox="1"/>
          <p:nvPr/>
        </p:nvSpPr>
        <p:spPr>
          <a:xfrm>
            <a:off x="1487488" y="4931876"/>
            <a:ext cx="7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“One”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724E5-444A-4DA7-AC35-553BCB0E9EA0}"/>
              </a:ext>
            </a:extLst>
          </p:cNvPr>
          <p:cNvSpPr txBox="1"/>
          <p:nvPr/>
        </p:nvSpPr>
        <p:spPr>
          <a:xfrm>
            <a:off x="2495600" y="4931876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“Two”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513A-CA69-438E-BA04-CCDF644E3BA7}"/>
              </a:ext>
            </a:extLst>
          </p:cNvPr>
          <p:cNvSpPr txBox="1"/>
          <p:nvPr/>
        </p:nvSpPr>
        <p:spPr>
          <a:xfrm>
            <a:off x="3503712" y="4931876"/>
            <a:ext cx="92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“Three”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CA8FF-AB20-4146-8141-18E3197FAA9E}"/>
              </a:ext>
            </a:extLst>
          </p:cNvPr>
          <p:cNvSpPr txBox="1"/>
          <p:nvPr/>
        </p:nvSpPr>
        <p:spPr>
          <a:xfrm>
            <a:off x="4543355" y="4931876"/>
            <a:ext cx="81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“Four”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16348-2D28-4D51-A0A2-E16C21E90F66}"/>
              </a:ext>
            </a:extLst>
          </p:cNvPr>
          <p:cNvSpPr txBox="1"/>
          <p:nvPr/>
        </p:nvSpPr>
        <p:spPr>
          <a:xfrm>
            <a:off x="5660097" y="4931876"/>
            <a:ext cx="75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“Five”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ADD7A-ECAA-4ABD-BAC1-BE53BA48E4D6}"/>
              </a:ext>
            </a:extLst>
          </p:cNvPr>
          <p:cNvSpPr txBox="1"/>
          <p:nvPr/>
        </p:nvSpPr>
        <p:spPr>
          <a:xfrm>
            <a:off x="6716181" y="4931876"/>
            <a:ext cx="64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“Six”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84FF0-54D8-4C95-AB68-98E9160DB735}"/>
              </a:ext>
            </a:extLst>
          </p:cNvPr>
          <p:cNvSpPr txBox="1"/>
          <p:nvPr/>
        </p:nvSpPr>
        <p:spPr>
          <a:xfrm>
            <a:off x="7568555" y="4931876"/>
            <a:ext cx="9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“Seven”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C788E-2426-4DA8-871D-8A75FCECC1C5}"/>
              </a:ext>
            </a:extLst>
          </p:cNvPr>
          <p:cNvSpPr txBox="1"/>
          <p:nvPr/>
        </p:nvSpPr>
        <p:spPr>
          <a:xfrm>
            <a:off x="8512704" y="4931876"/>
            <a:ext cx="85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“Eight”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EAF2E-BB76-4C6D-8A45-B8D078FB652B}"/>
              </a:ext>
            </a:extLst>
          </p:cNvPr>
          <p:cNvSpPr txBox="1"/>
          <p:nvPr/>
        </p:nvSpPr>
        <p:spPr>
          <a:xfrm>
            <a:off x="9478866" y="492988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“Nine”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796D2-CD41-434E-A8AD-E8BAE50EE832}"/>
              </a:ext>
            </a:extLst>
          </p:cNvPr>
          <p:cNvSpPr txBox="1"/>
          <p:nvPr/>
        </p:nvSpPr>
        <p:spPr>
          <a:xfrm>
            <a:off x="10222535" y="4929880"/>
            <a:ext cx="7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“Ten”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One_to_Ten">
            <a:hlinkClick r:id="" action="ppaction://media"/>
            <a:extLst>
              <a:ext uri="{FF2B5EF4-FFF2-40B4-BE49-F238E27FC236}">
                <a16:creationId xmlns:a16="http://schemas.microsoft.com/office/drawing/2014/main" id="{43A8E850-EBD8-42C7-BE29-7B1291DAC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25385" y="3111165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A2E8DC-12F5-406F-8D58-8FE8F1968A20}"/>
              </a:ext>
            </a:extLst>
          </p:cNvPr>
          <p:cNvSpPr txBox="1"/>
          <p:nvPr/>
        </p:nvSpPr>
        <p:spPr>
          <a:xfrm rot="16200000">
            <a:off x="473912" y="4099518"/>
            <a:ext cx="720080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/>
              <a:t>[kHz]</a:t>
            </a:r>
            <a:endParaRPr lang="en-GB" sz="1900" b="1" dirty="0"/>
          </a:p>
        </p:txBody>
      </p:sp>
    </p:spTree>
    <p:extLst>
      <p:ext uri="{BB962C8B-B14F-4D97-AF65-F5344CB8AC3E}">
        <p14:creationId xmlns:p14="http://schemas.microsoft.com/office/powerpoint/2010/main" val="25234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E6A38-1171-4DC7-90C3-D1A333913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979633"/>
          </a:xfrm>
        </p:spPr>
        <p:txBody>
          <a:bodyPr/>
          <a:lstStyle/>
          <a:p>
            <a:r>
              <a:rPr lang="en-US" dirty="0"/>
              <a:t>Complex frequency varying signal;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C1B940-442C-4E55-B162-A46AEDDF4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Time-Frequency representation of Speech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AEDEB-7180-48EE-B047-ABDB51FC94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r="6654"/>
          <a:stretch/>
        </p:blipFill>
        <p:spPr>
          <a:xfrm>
            <a:off x="499250" y="3662215"/>
            <a:ext cx="11135444" cy="2989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8CAEB-0C76-4CCD-914F-BC40E496985C}"/>
              </a:ext>
            </a:extLst>
          </p:cNvPr>
          <p:cNvSpPr txBox="1"/>
          <p:nvPr/>
        </p:nvSpPr>
        <p:spPr>
          <a:xfrm>
            <a:off x="1487488" y="4931876"/>
            <a:ext cx="7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“One”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724E5-444A-4DA7-AC35-553BCB0E9EA0}"/>
              </a:ext>
            </a:extLst>
          </p:cNvPr>
          <p:cNvSpPr txBox="1"/>
          <p:nvPr/>
        </p:nvSpPr>
        <p:spPr>
          <a:xfrm>
            <a:off x="2495600" y="4931876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“Two”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5513A-CA69-438E-BA04-CCDF644E3BA7}"/>
              </a:ext>
            </a:extLst>
          </p:cNvPr>
          <p:cNvSpPr txBox="1"/>
          <p:nvPr/>
        </p:nvSpPr>
        <p:spPr>
          <a:xfrm>
            <a:off x="3503712" y="4931876"/>
            <a:ext cx="92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“Three”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CA8FF-AB20-4146-8141-18E3197FAA9E}"/>
              </a:ext>
            </a:extLst>
          </p:cNvPr>
          <p:cNvSpPr txBox="1"/>
          <p:nvPr/>
        </p:nvSpPr>
        <p:spPr>
          <a:xfrm>
            <a:off x="4543355" y="4931876"/>
            <a:ext cx="81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“Four”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16348-2D28-4D51-A0A2-E16C21E90F66}"/>
              </a:ext>
            </a:extLst>
          </p:cNvPr>
          <p:cNvSpPr txBox="1"/>
          <p:nvPr/>
        </p:nvSpPr>
        <p:spPr>
          <a:xfrm>
            <a:off x="5660097" y="4931876"/>
            <a:ext cx="75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“Five”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ADD7A-ECAA-4ABD-BAC1-BE53BA48E4D6}"/>
              </a:ext>
            </a:extLst>
          </p:cNvPr>
          <p:cNvSpPr txBox="1"/>
          <p:nvPr/>
        </p:nvSpPr>
        <p:spPr>
          <a:xfrm>
            <a:off x="6716181" y="4931876"/>
            <a:ext cx="64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“Six”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84FF0-54D8-4C95-AB68-98E9160DB735}"/>
              </a:ext>
            </a:extLst>
          </p:cNvPr>
          <p:cNvSpPr txBox="1"/>
          <p:nvPr/>
        </p:nvSpPr>
        <p:spPr>
          <a:xfrm>
            <a:off x="7568555" y="4931876"/>
            <a:ext cx="9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“Seven”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C788E-2426-4DA8-871D-8A75FCECC1C5}"/>
              </a:ext>
            </a:extLst>
          </p:cNvPr>
          <p:cNvSpPr txBox="1"/>
          <p:nvPr/>
        </p:nvSpPr>
        <p:spPr>
          <a:xfrm>
            <a:off x="8512704" y="4931876"/>
            <a:ext cx="85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“Eight”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EAF2E-BB76-4C6D-8A45-B8D078FB652B}"/>
              </a:ext>
            </a:extLst>
          </p:cNvPr>
          <p:cNvSpPr txBox="1"/>
          <p:nvPr/>
        </p:nvSpPr>
        <p:spPr>
          <a:xfrm>
            <a:off x="9478866" y="492988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“Nine”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796D2-CD41-434E-A8AD-E8BAE50EE832}"/>
              </a:ext>
            </a:extLst>
          </p:cNvPr>
          <p:cNvSpPr txBox="1"/>
          <p:nvPr/>
        </p:nvSpPr>
        <p:spPr>
          <a:xfrm>
            <a:off x="10222535" y="4929880"/>
            <a:ext cx="7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“Ten”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5F5E6B-D791-4471-B856-598C42611AB1}"/>
                  </a:ext>
                </a:extLst>
              </p:cNvPr>
              <p:cNvSpPr txBox="1"/>
              <p:nvPr/>
            </p:nvSpPr>
            <p:spPr>
              <a:xfrm>
                <a:off x="11582324" y="3695470"/>
                <a:ext cx="375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5F5E6B-D791-4471-B856-598C42611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324" y="3695470"/>
                <a:ext cx="3754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1EA28A-0B89-4644-AF69-58FFC921292A}"/>
                  </a:ext>
                </a:extLst>
              </p:cNvPr>
              <p:cNvSpPr txBox="1"/>
              <p:nvPr/>
            </p:nvSpPr>
            <p:spPr>
              <a:xfrm>
                <a:off x="11449024" y="4243358"/>
                <a:ext cx="745653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1EA28A-0B89-4644-AF69-58FFC9212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9024" y="4243358"/>
                <a:ext cx="745653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B5E8AD-8C3A-42DE-B48C-741A1CB9F278}"/>
                  </a:ext>
                </a:extLst>
              </p:cNvPr>
              <p:cNvSpPr txBox="1"/>
              <p:nvPr/>
            </p:nvSpPr>
            <p:spPr>
              <a:xfrm>
                <a:off x="11454424" y="4791246"/>
                <a:ext cx="745653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B5E8AD-8C3A-42DE-B48C-741A1CB9F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424" y="4791246"/>
                <a:ext cx="745653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795AC1-D22D-4E0E-8942-B882605AC94D}"/>
                  </a:ext>
                </a:extLst>
              </p:cNvPr>
              <p:cNvSpPr txBox="1"/>
              <p:nvPr/>
            </p:nvSpPr>
            <p:spPr>
              <a:xfrm>
                <a:off x="11461087" y="5318764"/>
                <a:ext cx="745653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795AC1-D22D-4E0E-8942-B882605AC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087" y="5318764"/>
                <a:ext cx="745653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061AF5-4ABD-4100-9C65-39D5912118C1}"/>
                  </a:ext>
                </a:extLst>
              </p:cNvPr>
              <p:cNvSpPr txBox="1"/>
              <p:nvPr/>
            </p:nvSpPr>
            <p:spPr>
              <a:xfrm>
                <a:off x="11449025" y="5866652"/>
                <a:ext cx="745653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061AF5-4ABD-4100-9C65-39D591211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9025" y="5866652"/>
                <a:ext cx="745653" cy="3748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DD4114D-E3FE-4247-A7D0-E61AD79816E8}"/>
              </a:ext>
            </a:extLst>
          </p:cNvPr>
          <p:cNvSpPr txBox="1"/>
          <p:nvPr/>
        </p:nvSpPr>
        <p:spPr>
          <a:xfrm>
            <a:off x="11352584" y="334770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Linear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3D583-219B-4307-83BB-B2A51725355D}"/>
              </a:ext>
            </a:extLst>
          </p:cNvPr>
          <p:cNvSpPr txBox="1"/>
          <p:nvPr/>
        </p:nvSpPr>
        <p:spPr>
          <a:xfrm rot="16200000">
            <a:off x="473912" y="4099518"/>
            <a:ext cx="720080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/>
              <a:t>[kHz]</a:t>
            </a:r>
            <a:endParaRPr lang="en-GB" sz="1900" b="1" dirty="0"/>
          </a:p>
        </p:txBody>
      </p:sp>
    </p:spTree>
    <p:extLst>
      <p:ext uri="{BB962C8B-B14F-4D97-AF65-F5344CB8AC3E}">
        <p14:creationId xmlns:p14="http://schemas.microsoft.com/office/powerpoint/2010/main" val="32348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E6C455-2C5A-465E-AD08-944157BCD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6926560" cy="3816423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GB" dirty="0"/>
              <a:t>itch is related to the amplitude changes due to the vocal cords closure;</a:t>
            </a:r>
          </a:p>
          <a:p>
            <a:r>
              <a:rPr lang="en-US" dirty="0"/>
              <a:t>Formant is a frequency</a:t>
            </a:r>
            <a:r>
              <a:rPr lang="en-GB" dirty="0"/>
              <a:t> shaping that results from an acoustic resonance of the human vocal tract.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D7877-6199-481A-B19A-C9561763E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Characteristics</a:t>
            </a:r>
            <a:endParaRPr lang="en-GB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1A80988-C1B9-42BE-BDFE-74B0E9B4B50C}"/>
              </a:ext>
            </a:extLst>
          </p:cNvPr>
          <p:cNvSpPr/>
          <p:nvPr/>
        </p:nvSpPr>
        <p:spPr>
          <a:xfrm>
            <a:off x="7807012" y="3228922"/>
            <a:ext cx="787400" cy="704134"/>
          </a:xfrm>
          <a:custGeom>
            <a:avLst/>
            <a:gdLst>
              <a:gd name="connsiteX0" fmla="*/ 0 w 787400"/>
              <a:gd name="connsiteY0" fmla="*/ 390525 h 704134"/>
              <a:gd name="connsiteX1" fmla="*/ 85725 w 787400"/>
              <a:gd name="connsiteY1" fmla="*/ 15875 h 704134"/>
              <a:gd name="connsiteX2" fmla="*/ 158750 w 787400"/>
              <a:gd name="connsiteY2" fmla="*/ 679450 h 704134"/>
              <a:gd name="connsiteX3" fmla="*/ 241300 w 787400"/>
              <a:gd name="connsiteY3" fmla="*/ 6350 h 704134"/>
              <a:gd name="connsiteX4" fmla="*/ 327025 w 787400"/>
              <a:gd name="connsiteY4" fmla="*/ 698500 h 704134"/>
              <a:gd name="connsiteX5" fmla="*/ 400050 w 787400"/>
              <a:gd name="connsiteY5" fmla="*/ 0 h 704134"/>
              <a:gd name="connsiteX6" fmla="*/ 495300 w 787400"/>
              <a:gd name="connsiteY6" fmla="*/ 698500 h 704134"/>
              <a:gd name="connsiteX7" fmla="*/ 577850 w 787400"/>
              <a:gd name="connsiteY7" fmla="*/ 327025 h 704134"/>
              <a:gd name="connsiteX8" fmla="*/ 787400 w 787400"/>
              <a:gd name="connsiteY8" fmla="*/ 285750 h 70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7400" h="704134">
                <a:moveTo>
                  <a:pt x="0" y="390525"/>
                </a:moveTo>
                <a:cubicBezTo>
                  <a:pt x="29633" y="179123"/>
                  <a:pt x="59267" y="-32279"/>
                  <a:pt x="85725" y="15875"/>
                </a:cubicBezTo>
                <a:cubicBezTo>
                  <a:pt x="112183" y="64029"/>
                  <a:pt x="132821" y="681038"/>
                  <a:pt x="158750" y="679450"/>
                </a:cubicBezTo>
                <a:cubicBezTo>
                  <a:pt x="184679" y="677863"/>
                  <a:pt x="213254" y="3175"/>
                  <a:pt x="241300" y="6350"/>
                </a:cubicBezTo>
                <a:cubicBezTo>
                  <a:pt x="269346" y="9525"/>
                  <a:pt x="300567" y="699558"/>
                  <a:pt x="327025" y="698500"/>
                </a:cubicBezTo>
                <a:cubicBezTo>
                  <a:pt x="353483" y="697442"/>
                  <a:pt x="372004" y="0"/>
                  <a:pt x="400050" y="0"/>
                </a:cubicBezTo>
                <a:cubicBezTo>
                  <a:pt x="428096" y="0"/>
                  <a:pt x="465667" y="643996"/>
                  <a:pt x="495300" y="698500"/>
                </a:cubicBezTo>
                <a:cubicBezTo>
                  <a:pt x="524933" y="753004"/>
                  <a:pt x="529167" y="395817"/>
                  <a:pt x="577850" y="327025"/>
                </a:cubicBezTo>
                <a:cubicBezTo>
                  <a:pt x="626533" y="258233"/>
                  <a:pt x="706966" y="271991"/>
                  <a:pt x="787400" y="28575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B56A58-53D5-4937-B03F-6A9A6A6D6ECE}"/>
              </a:ext>
            </a:extLst>
          </p:cNvPr>
          <p:cNvSpPr/>
          <p:nvPr/>
        </p:nvSpPr>
        <p:spPr>
          <a:xfrm>
            <a:off x="9014668" y="3228922"/>
            <a:ext cx="787400" cy="704134"/>
          </a:xfrm>
          <a:custGeom>
            <a:avLst/>
            <a:gdLst>
              <a:gd name="connsiteX0" fmla="*/ 0 w 787400"/>
              <a:gd name="connsiteY0" fmla="*/ 390525 h 704134"/>
              <a:gd name="connsiteX1" fmla="*/ 85725 w 787400"/>
              <a:gd name="connsiteY1" fmla="*/ 15875 h 704134"/>
              <a:gd name="connsiteX2" fmla="*/ 158750 w 787400"/>
              <a:gd name="connsiteY2" fmla="*/ 679450 h 704134"/>
              <a:gd name="connsiteX3" fmla="*/ 241300 w 787400"/>
              <a:gd name="connsiteY3" fmla="*/ 6350 h 704134"/>
              <a:gd name="connsiteX4" fmla="*/ 327025 w 787400"/>
              <a:gd name="connsiteY4" fmla="*/ 698500 h 704134"/>
              <a:gd name="connsiteX5" fmla="*/ 400050 w 787400"/>
              <a:gd name="connsiteY5" fmla="*/ 0 h 704134"/>
              <a:gd name="connsiteX6" fmla="*/ 495300 w 787400"/>
              <a:gd name="connsiteY6" fmla="*/ 698500 h 704134"/>
              <a:gd name="connsiteX7" fmla="*/ 577850 w 787400"/>
              <a:gd name="connsiteY7" fmla="*/ 327025 h 704134"/>
              <a:gd name="connsiteX8" fmla="*/ 787400 w 787400"/>
              <a:gd name="connsiteY8" fmla="*/ 285750 h 70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7400" h="704134">
                <a:moveTo>
                  <a:pt x="0" y="390525"/>
                </a:moveTo>
                <a:cubicBezTo>
                  <a:pt x="29633" y="179123"/>
                  <a:pt x="59267" y="-32279"/>
                  <a:pt x="85725" y="15875"/>
                </a:cubicBezTo>
                <a:cubicBezTo>
                  <a:pt x="112183" y="64029"/>
                  <a:pt x="132821" y="681038"/>
                  <a:pt x="158750" y="679450"/>
                </a:cubicBezTo>
                <a:cubicBezTo>
                  <a:pt x="184679" y="677863"/>
                  <a:pt x="213254" y="3175"/>
                  <a:pt x="241300" y="6350"/>
                </a:cubicBezTo>
                <a:cubicBezTo>
                  <a:pt x="269346" y="9525"/>
                  <a:pt x="300567" y="699558"/>
                  <a:pt x="327025" y="698500"/>
                </a:cubicBezTo>
                <a:cubicBezTo>
                  <a:pt x="353483" y="697442"/>
                  <a:pt x="372004" y="0"/>
                  <a:pt x="400050" y="0"/>
                </a:cubicBezTo>
                <a:cubicBezTo>
                  <a:pt x="428096" y="0"/>
                  <a:pt x="465667" y="643996"/>
                  <a:pt x="495300" y="698500"/>
                </a:cubicBezTo>
                <a:cubicBezTo>
                  <a:pt x="524933" y="753004"/>
                  <a:pt x="529167" y="395817"/>
                  <a:pt x="577850" y="327025"/>
                </a:cubicBezTo>
                <a:cubicBezTo>
                  <a:pt x="626533" y="258233"/>
                  <a:pt x="706966" y="271991"/>
                  <a:pt x="787400" y="28575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DCD10A0-2145-4978-BBF8-B16EC57B14B6}"/>
              </a:ext>
            </a:extLst>
          </p:cNvPr>
          <p:cNvSpPr/>
          <p:nvPr/>
        </p:nvSpPr>
        <p:spPr>
          <a:xfrm>
            <a:off x="10560496" y="3228922"/>
            <a:ext cx="787400" cy="704134"/>
          </a:xfrm>
          <a:custGeom>
            <a:avLst/>
            <a:gdLst>
              <a:gd name="connsiteX0" fmla="*/ 0 w 787400"/>
              <a:gd name="connsiteY0" fmla="*/ 390525 h 704134"/>
              <a:gd name="connsiteX1" fmla="*/ 85725 w 787400"/>
              <a:gd name="connsiteY1" fmla="*/ 15875 h 704134"/>
              <a:gd name="connsiteX2" fmla="*/ 158750 w 787400"/>
              <a:gd name="connsiteY2" fmla="*/ 679450 h 704134"/>
              <a:gd name="connsiteX3" fmla="*/ 241300 w 787400"/>
              <a:gd name="connsiteY3" fmla="*/ 6350 h 704134"/>
              <a:gd name="connsiteX4" fmla="*/ 327025 w 787400"/>
              <a:gd name="connsiteY4" fmla="*/ 698500 h 704134"/>
              <a:gd name="connsiteX5" fmla="*/ 400050 w 787400"/>
              <a:gd name="connsiteY5" fmla="*/ 0 h 704134"/>
              <a:gd name="connsiteX6" fmla="*/ 495300 w 787400"/>
              <a:gd name="connsiteY6" fmla="*/ 698500 h 704134"/>
              <a:gd name="connsiteX7" fmla="*/ 577850 w 787400"/>
              <a:gd name="connsiteY7" fmla="*/ 327025 h 704134"/>
              <a:gd name="connsiteX8" fmla="*/ 787400 w 787400"/>
              <a:gd name="connsiteY8" fmla="*/ 285750 h 70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7400" h="704134">
                <a:moveTo>
                  <a:pt x="0" y="390525"/>
                </a:moveTo>
                <a:cubicBezTo>
                  <a:pt x="29633" y="179123"/>
                  <a:pt x="59267" y="-32279"/>
                  <a:pt x="85725" y="15875"/>
                </a:cubicBezTo>
                <a:cubicBezTo>
                  <a:pt x="112183" y="64029"/>
                  <a:pt x="132821" y="681038"/>
                  <a:pt x="158750" y="679450"/>
                </a:cubicBezTo>
                <a:cubicBezTo>
                  <a:pt x="184679" y="677863"/>
                  <a:pt x="213254" y="3175"/>
                  <a:pt x="241300" y="6350"/>
                </a:cubicBezTo>
                <a:cubicBezTo>
                  <a:pt x="269346" y="9525"/>
                  <a:pt x="300567" y="699558"/>
                  <a:pt x="327025" y="698500"/>
                </a:cubicBezTo>
                <a:cubicBezTo>
                  <a:pt x="353483" y="697442"/>
                  <a:pt x="372004" y="0"/>
                  <a:pt x="400050" y="0"/>
                </a:cubicBezTo>
                <a:cubicBezTo>
                  <a:pt x="428096" y="0"/>
                  <a:pt x="465667" y="643996"/>
                  <a:pt x="495300" y="698500"/>
                </a:cubicBezTo>
                <a:cubicBezTo>
                  <a:pt x="524933" y="753004"/>
                  <a:pt x="529167" y="395817"/>
                  <a:pt x="577850" y="327025"/>
                </a:cubicBezTo>
                <a:cubicBezTo>
                  <a:pt x="626533" y="258233"/>
                  <a:pt x="706966" y="271991"/>
                  <a:pt x="787400" y="285750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A75DD0-6FC3-4BFF-9618-D961BE23F4A1}"/>
              </a:ext>
            </a:extLst>
          </p:cNvPr>
          <p:cNvSpPr/>
          <p:nvPr/>
        </p:nvSpPr>
        <p:spPr>
          <a:xfrm>
            <a:off x="7807012" y="5101129"/>
            <a:ext cx="787400" cy="704134"/>
          </a:xfrm>
          <a:custGeom>
            <a:avLst/>
            <a:gdLst>
              <a:gd name="connsiteX0" fmla="*/ 0 w 787400"/>
              <a:gd name="connsiteY0" fmla="*/ 390525 h 704134"/>
              <a:gd name="connsiteX1" fmla="*/ 85725 w 787400"/>
              <a:gd name="connsiteY1" fmla="*/ 15875 h 704134"/>
              <a:gd name="connsiteX2" fmla="*/ 158750 w 787400"/>
              <a:gd name="connsiteY2" fmla="*/ 679450 h 704134"/>
              <a:gd name="connsiteX3" fmla="*/ 241300 w 787400"/>
              <a:gd name="connsiteY3" fmla="*/ 6350 h 704134"/>
              <a:gd name="connsiteX4" fmla="*/ 327025 w 787400"/>
              <a:gd name="connsiteY4" fmla="*/ 698500 h 704134"/>
              <a:gd name="connsiteX5" fmla="*/ 400050 w 787400"/>
              <a:gd name="connsiteY5" fmla="*/ 0 h 704134"/>
              <a:gd name="connsiteX6" fmla="*/ 495300 w 787400"/>
              <a:gd name="connsiteY6" fmla="*/ 698500 h 704134"/>
              <a:gd name="connsiteX7" fmla="*/ 577850 w 787400"/>
              <a:gd name="connsiteY7" fmla="*/ 327025 h 704134"/>
              <a:gd name="connsiteX8" fmla="*/ 787400 w 787400"/>
              <a:gd name="connsiteY8" fmla="*/ 285750 h 70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7400" h="704134">
                <a:moveTo>
                  <a:pt x="0" y="390525"/>
                </a:moveTo>
                <a:cubicBezTo>
                  <a:pt x="29633" y="179123"/>
                  <a:pt x="59267" y="-32279"/>
                  <a:pt x="85725" y="15875"/>
                </a:cubicBezTo>
                <a:cubicBezTo>
                  <a:pt x="112183" y="64029"/>
                  <a:pt x="132821" y="681038"/>
                  <a:pt x="158750" y="679450"/>
                </a:cubicBezTo>
                <a:cubicBezTo>
                  <a:pt x="184679" y="677863"/>
                  <a:pt x="213254" y="3175"/>
                  <a:pt x="241300" y="6350"/>
                </a:cubicBezTo>
                <a:cubicBezTo>
                  <a:pt x="269346" y="9525"/>
                  <a:pt x="300567" y="699558"/>
                  <a:pt x="327025" y="698500"/>
                </a:cubicBezTo>
                <a:cubicBezTo>
                  <a:pt x="353483" y="697442"/>
                  <a:pt x="372004" y="0"/>
                  <a:pt x="400050" y="0"/>
                </a:cubicBezTo>
                <a:cubicBezTo>
                  <a:pt x="428096" y="0"/>
                  <a:pt x="465667" y="643996"/>
                  <a:pt x="495300" y="698500"/>
                </a:cubicBezTo>
                <a:cubicBezTo>
                  <a:pt x="524933" y="753004"/>
                  <a:pt x="529167" y="395817"/>
                  <a:pt x="577850" y="327025"/>
                </a:cubicBezTo>
                <a:cubicBezTo>
                  <a:pt x="626533" y="258233"/>
                  <a:pt x="706966" y="271991"/>
                  <a:pt x="787400" y="285750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B892CC-0CA5-464A-B534-40A8C2C6DB74}"/>
              </a:ext>
            </a:extLst>
          </p:cNvPr>
          <p:cNvSpPr/>
          <p:nvPr/>
        </p:nvSpPr>
        <p:spPr>
          <a:xfrm>
            <a:off x="9183754" y="5101130"/>
            <a:ext cx="787400" cy="704134"/>
          </a:xfrm>
          <a:custGeom>
            <a:avLst/>
            <a:gdLst>
              <a:gd name="connsiteX0" fmla="*/ 0 w 719137"/>
              <a:gd name="connsiteY0" fmla="*/ 383129 h 683167"/>
              <a:gd name="connsiteX1" fmla="*/ 171450 w 719137"/>
              <a:gd name="connsiteY1" fmla="*/ 11654 h 683167"/>
              <a:gd name="connsiteX2" fmla="*/ 342900 w 719137"/>
              <a:gd name="connsiteY2" fmla="*/ 683167 h 683167"/>
              <a:gd name="connsiteX3" fmla="*/ 485775 w 719137"/>
              <a:gd name="connsiteY3" fmla="*/ 6892 h 683167"/>
              <a:gd name="connsiteX4" fmla="*/ 576262 w 719137"/>
              <a:gd name="connsiteY4" fmla="*/ 335504 h 683167"/>
              <a:gd name="connsiteX5" fmla="*/ 719137 w 719137"/>
              <a:gd name="connsiteY5" fmla="*/ 378367 h 68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137" h="683167">
                <a:moveTo>
                  <a:pt x="0" y="383129"/>
                </a:moveTo>
                <a:cubicBezTo>
                  <a:pt x="57150" y="172388"/>
                  <a:pt x="114300" y="-38352"/>
                  <a:pt x="171450" y="11654"/>
                </a:cubicBezTo>
                <a:cubicBezTo>
                  <a:pt x="228600" y="61660"/>
                  <a:pt x="290513" y="683961"/>
                  <a:pt x="342900" y="683167"/>
                </a:cubicBezTo>
                <a:cubicBezTo>
                  <a:pt x="395287" y="682373"/>
                  <a:pt x="446881" y="64836"/>
                  <a:pt x="485775" y="6892"/>
                </a:cubicBezTo>
                <a:cubicBezTo>
                  <a:pt x="524669" y="-51052"/>
                  <a:pt x="537368" y="273591"/>
                  <a:pt x="576262" y="335504"/>
                </a:cubicBezTo>
                <a:cubicBezTo>
                  <a:pt x="615156" y="397417"/>
                  <a:pt x="677068" y="364080"/>
                  <a:pt x="719137" y="378367"/>
                </a:cubicBezTo>
              </a:path>
            </a:pathLst>
          </a:cu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21848F-DAF0-4111-8F01-992C5506B0BA}"/>
              </a:ext>
            </a:extLst>
          </p:cNvPr>
          <p:cNvSpPr/>
          <p:nvPr/>
        </p:nvSpPr>
        <p:spPr>
          <a:xfrm>
            <a:off x="10560496" y="5101130"/>
            <a:ext cx="787400" cy="704134"/>
          </a:xfrm>
          <a:custGeom>
            <a:avLst/>
            <a:gdLst>
              <a:gd name="connsiteX0" fmla="*/ 0 w 1000125"/>
              <a:gd name="connsiteY0" fmla="*/ 390642 h 748409"/>
              <a:gd name="connsiteX1" fmla="*/ 304800 w 1000125"/>
              <a:gd name="connsiteY1" fmla="*/ 9642 h 748409"/>
              <a:gd name="connsiteX2" fmla="*/ 585788 w 1000125"/>
              <a:gd name="connsiteY2" fmla="*/ 743067 h 748409"/>
              <a:gd name="connsiteX3" fmla="*/ 757238 w 1000125"/>
              <a:gd name="connsiteY3" fmla="*/ 338255 h 748409"/>
              <a:gd name="connsiteX4" fmla="*/ 1000125 w 1000125"/>
              <a:gd name="connsiteY4" fmla="*/ 281105 h 74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25" h="748409">
                <a:moveTo>
                  <a:pt x="0" y="390642"/>
                </a:moveTo>
                <a:cubicBezTo>
                  <a:pt x="103584" y="170773"/>
                  <a:pt x="207169" y="-49096"/>
                  <a:pt x="304800" y="9642"/>
                </a:cubicBezTo>
                <a:cubicBezTo>
                  <a:pt x="402431" y="68379"/>
                  <a:pt x="510382" y="688298"/>
                  <a:pt x="585788" y="743067"/>
                </a:cubicBezTo>
                <a:cubicBezTo>
                  <a:pt x="661194" y="797836"/>
                  <a:pt x="688182" y="415249"/>
                  <a:pt x="757238" y="338255"/>
                </a:cubicBezTo>
                <a:cubicBezTo>
                  <a:pt x="826294" y="261261"/>
                  <a:pt x="913209" y="271183"/>
                  <a:pt x="1000125" y="281105"/>
                </a:cubicBezTo>
              </a:path>
            </a:pathLst>
          </a:cu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273DA0-498A-4846-8463-449DF6BACC84}"/>
              </a:ext>
            </a:extLst>
          </p:cNvPr>
          <p:cNvCxnSpPr>
            <a:cxnSpLocks/>
          </p:cNvCxnSpPr>
          <p:nvPr/>
        </p:nvCxnSpPr>
        <p:spPr>
          <a:xfrm>
            <a:off x="8472264" y="2945312"/>
            <a:ext cx="4320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CAE110-0687-41B1-A4FD-04CCBE521373}"/>
              </a:ext>
            </a:extLst>
          </p:cNvPr>
          <p:cNvCxnSpPr>
            <a:cxnSpLocks/>
          </p:cNvCxnSpPr>
          <p:nvPr/>
        </p:nvCxnSpPr>
        <p:spPr>
          <a:xfrm>
            <a:off x="9747093" y="2945312"/>
            <a:ext cx="8134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4262D6-5453-496A-8E24-4C97930C2D7C}"/>
                  </a:ext>
                </a:extLst>
              </p:cNvPr>
              <p:cNvSpPr txBox="1"/>
              <p:nvPr/>
            </p:nvSpPr>
            <p:spPr>
              <a:xfrm>
                <a:off x="8472264" y="2378509"/>
                <a:ext cx="5387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4262D6-5453-496A-8E24-4C97930C2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378509"/>
                <a:ext cx="53873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B77F4F-08D2-4E97-BA2F-DA8AF669708C}"/>
                  </a:ext>
                </a:extLst>
              </p:cNvPr>
              <p:cNvSpPr txBox="1"/>
              <p:nvPr/>
            </p:nvSpPr>
            <p:spPr>
              <a:xfrm>
                <a:off x="9884425" y="2378509"/>
                <a:ext cx="5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B77F4F-08D2-4E97-BA2F-DA8AF6697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425" y="2378509"/>
                <a:ext cx="54585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1D6DD42-1ECE-449A-8EFF-38918CDF27A9}"/>
                  </a:ext>
                </a:extLst>
              </p:cNvPr>
              <p:cNvSpPr txBox="1"/>
              <p:nvPr/>
            </p:nvSpPr>
            <p:spPr>
              <a:xfrm>
                <a:off x="7807012" y="4464177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1D6DD42-1ECE-449A-8EFF-38918CDF2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012" y="4464177"/>
                <a:ext cx="510909" cy="461665"/>
              </a:xfrm>
              <a:prstGeom prst="rect">
                <a:avLst/>
              </a:prstGeom>
              <a:blipFill>
                <a:blip r:embed="rId5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C01097D-7879-403A-BD32-21816D69CCFE}"/>
                  </a:ext>
                </a:extLst>
              </p:cNvPr>
              <p:cNvSpPr txBox="1"/>
              <p:nvPr/>
            </p:nvSpPr>
            <p:spPr>
              <a:xfrm>
                <a:off x="9322389" y="4464176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C01097D-7879-403A-BD32-21816D69C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389" y="4464176"/>
                <a:ext cx="518027" cy="461665"/>
              </a:xfrm>
              <a:prstGeom prst="rect">
                <a:avLst/>
              </a:prstGeom>
              <a:blipFill>
                <a:blip r:embed="rId6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CFC16E-0D0E-4F03-A659-4ADE08239B61}"/>
                  </a:ext>
                </a:extLst>
              </p:cNvPr>
              <p:cNvSpPr txBox="1"/>
              <p:nvPr/>
            </p:nvSpPr>
            <p:spPr>
              <a:xfrm>
                <a:off x="10690541" y="4464176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CFC16E-0D0E-4F03-A659-4ADE08239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541" y="4464176"/>
                <a:ext cx="518027" cy="461665"/>
              </a:xfrm>
              <a:prstGeom prst="rect">
                <a:avLst/>
              </a:prstGeom>
              <a:blipFill>
                <a:blip r:embed="rId7"/>
                <a:stretch>
                  <a:fillRect l="-3529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5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E6C455-2C5A-465E-AD08-944157BCD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5846440" cy="3816423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GB" dirty="0"/>
              <a:t>itch period is a time observable phenomenon while </a:t>
            </a:r>
            <a:r>
              <a:rPr lang="en-US" dirty="0"/>
              <a:t>formants are observed in the frequency domain</a:t>
            </a:r>
            <a:r>
              <a:rPr lang="en-GB" dirty="0"/>
              <a:t>;</a:t>
            </a:r>
          </a:p>
          <a:p>
            <a:r>
              <a:rPr lang="en-US" dirty="0"/>
              <a:t>Proper window parameters shall be used to observe them in a spectrogram.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D7877-6199-481A-B19A-C9561763E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Characteristics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27EC3-30A5-4831-8B92-C318B9D37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60" y="1910055"/>
            <a:ext cx="4613479" cy="2167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772AF-6368-4583-9D81-5A3450E01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87" y="4440880"/>
            <a:ext cx="4557761" cy="215647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D6F485-BC63-4CB3-BEDB-273493739683}"/>
              </a:ext>
            </a:extLst>
          </p:cNvPr>
          <p:cNvCxnSpPr>
            <a:cxnSpLocks/>
          </p:cNvCxnSpPr>
          <p:nvPr/>
        </p:nvCxnSpPr>
        <p:spPr>
          <a:xfrm>
            <a:off x="8112224" y="2246025"/>
            <a:ext cx="6480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62926E-3725-40AB-8B22-9C4A0E24EE23}"/>
                  </a:ext>
                </a:extLst>
              </p:cNvPr>
              <p:cNvSpPr txBox="1"/>
              <p:nvPr/>
            </p:nvSpPr>
            <p:spPr>
              <a:xfrm>
                <a:off x="8166891" y="1665465"/>
                <a:ext cx="5387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62926E-3725-40AB-8B22-9C4A0E24E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891" y="1665465"/>
                <a:ext cx="538737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FDDD00-BCE5-4526-8DE9-1FDA1F3121E4}"/>
              </a:ext>
            </a:extLst>
          </p:cNvPr>
          <p:cNvCxnSpPr>
            <a:cxnSpLocks/>
          </p:cNvCxnSpPr>
          <p:nvPr/>
        </p:nvCxnSpPr>
        <p:spPr>
          <a:xfrm>
            <a:off x="8760296" y="2246025"/>
            <a:ext cx="6480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852B60-0ACE-443D-BA44-E25C37778D27}"/>
              </a:ext>
            </a:extLst>
          </p:cNvPr>
          <p:cNvCxnSpPr>
            <a:cxnSpLocks/>
          </p:cNvCxnSpPr>
          <p:nvPr/>
        </p:nvCxnSpPr>
        <p:spPr>
          <a:xfrm>
            <a:off x="9408368" y="2246025"/>
            <a:ext cx="6480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62DF96-45D7-44BE-B37E-6D39DB5D1855}"/>
                  </a:ext>
                </a:extLst>
              </p:cNvPr>
              <p:cNvSpPr txBox="1"/>
              <p:nvPr/>
            </p:nvSpPr>
            <p:spPr>
              <a:xfrm>
                <a:off x="8862514" y="1664413"/>
                <a:ext cx="5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62DF96-45D7-44BE-B37E-6D39DB5D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514" y="1664413"/>
                <a:ext cx="545854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8D1271-61D4-4CE7-9327-07B7D47607A0}"/>
                  </a:ext>
                </a:extLst>
              </p:cNvPr>
              <p:cNvSpPr txBox="1"/>
              <p:nvPr/>
            </p:nvSpPr>
            <p:spPr>
              <a:xfrm>
                <a:off x="9501362" y="1661539"/>
                <a:ext cx="545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8D1271-61D4-4CE7-9327-07B7D4760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362" y="1661539"/>
                <a:ext cx="54585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8D96BC-D505-4495-9DD4-0CEE9013982A}"/>
              </a:ext>
            </a:extLst>
          </p:cNvPr>
          <p:cNvCxnSpPr>
            <a:cxnSpLocks/>
          </p:cNvCxnSpPr>
          <p:nvPr/>
        </p:nvCxnSpPr>
        <p:spPr>
          <a:xfrm flipV="1">
            <a:off x="8490044" y="4308336"/>
            <a:ext cx="0" cy="300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82D7AF-D221-4BD8-B1C1-894CEFC61CD8}"/>
              </a:ext>
            </a:extLst>
          </p:cNvPr>
          <p:cNvCxnSpPr>
            <a:cxnSpLocks/>
          </p:cNvCxnSpPr>
          <p:nvPr/>
        </p:nvCxnSpPr>
        <p:spPr>
          <a:xfrm flipV="1">
            <a:off x="9306413" y="4928896"/>
            <a:ext cx="0" cy="300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86EE0A-E790-4B87-8DEB-8E2A5C260E1C}"/>
              </a:ext>
            </a:extLst>
          </p:cNvPr>
          <p:cNvCxnSpPr>
            <a:cxnSpLocks/>
          </p:cNvCxnSpPr>
          <p:nvPr/>
        </p:nvCxnSpPr>
        <p:spPr>
          <a:xfrm flipV="1">
            <a:off x="10094540" y="5260950"/>
            <a:ext cx="0" cy="300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65F054-8607-4AC1-B3B2-EFF1B2656021}"/>
                  </a:ext>
                </a:extLst>
              </p:cNvPr>
              <p:cNvSpPr txBox="1"/>
              <p:nvPr/>
            </p:nvSpPr>
            <p:spPr>
              <a:xfrm>
                <a:off x="7979135" y="4130808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65F054-8607-4AC1-B3B2-EFF1B265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35" y="4130808"/>
                <a:ext cx="510909" cy="461665"/>
              </a:xfrm>
              <a:prstGeom prst="rect">
                <a:avLst/>
              </a:prstGeom>
              <a:blipFill>
                <a:blip r:embed="rId8"/>
                <a:stretch>
                  <a:fillRect l="-3571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353917-7AFC-4CF0-B3F0-ED24CABE69BC}"/>
                  </a:ext>
                </a:extLst>
              </p:cNvPr>
              <p:cNvSpPr txBox="1"/>
              <p:nvPr/>
            </p:nvSpPr>
            <p:spPr>
              <a:xfrm>
                <a:off x="8876427" y="4611372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353917-7AFC-4CF0-B3F0-ED24CABE6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427" y="4611372"/>
                <a:ext cx="518027" cy="461665"/>
              </a:xfrm>
              <a:prstGeom prst="rect">
                <a:avLst/>
              </a:prstGeom>
              <a:blipFill>
                <a:blip r:embed="rId9"/>
                <a:stretch>
                  <a:fillRect l="-2353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95C91E-C84D-4A2C-A7F7-3C5ADD16AE4D}"/>
                  </a:ext>
                </a:extLst>
              </p:cNvPr>
              <p:cNvSpPr txBox="1"/>
              <p:nvPr/>
            </p:nvSpPr>
            <p:spPr>
              <a:xfrm>
                <a:off x="9665534" y="4875082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95C91E-C84D-4A2C-A7F7-3C5ADD16A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534" y="4875082"/>
                <a:ext cx="518027" cy="461665"/>
              </a:xfrm>
              <a:prstGeom prst="rect">
                <a:avLst/>
              </a:prstGeom>
              <a:blipFill>
                <a:blip r:embed="rId10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16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9420B0-F2D8-4C1F-ABA3-D8A6DB65F7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708921"/>
                <a:ext cx="5486400" cy="3888431"/>
              </a:xfrm>
            </p:spPr>
            <p:txBody>
              <a:bodyPr/>
              <a:lstStyle/>
              <a:p>
                <a:r>
                  <a:rPr lang="en-US" dirty="0"/>
                  <a:t>Good time resolution;</a:t>
                </a:r>
              </a:p>
              <a:p>
                <a:pPr lvl="1"/>
                <a:r>
                  <a:rPr lang="en-US" dirty="0"/>
                  <a:t>Pitch information;</a:t>
                </a:r>
              </a:p>
              <a:p>
                <a:r>
                  <a:rPr lang="en-US" dirty="0"/>
                  <a:t>Poor frequency resolution;</a:t>
                </a:r>
              </a:p>
              <a:p>
                <a:pPr lvl="1"/>
                <a:r>
                  <a:rPr lang="en-US" dirty="0"/>
                  <a:t>Formant information</a:t>
                </a:r>
              </a:p>
              <a:p>
                <a:r>
                  <a:rPr lang="en-US" dirty="0"/>
                  <a:t>Example of “one” speech;</a:t>
                </a:r>
                <a:endParaRPr lang="en-GB" dirty="0"/>
              </a:p>
              <a:p>
                <a:pPr lvl="1"/>
                <a:r>
                  <a:rPr lang="en-US" dirty="0"/>
                  <a:t>Window length: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ms</a:t>
                </a:r>
              </a:p>
              <a:p>
                <a:pPr lvl="1"/>
                <a:r>
                  <a:rPr lang="en-US" dirty="0"/>
                  <a:t>Freq. resolution: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dirty="0"/>
                  <a:t>Hz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9420B0-F2D8-4C1F-ABA3-D8A6DB65F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708921"/>
                <a:ext cx="5486400" cy="3888431"/>
              </a:xfrm>
              <a:blipFill>
                <a:blip r:embed="rId3"/>
                <a:stretch>
                  <a:fillRect l="-2556" t="-2038" b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9A9B3D5-DC63-4755-ACFC-0FE5511CB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Wideband Spectrogram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AC416-99BF-45CB-82C7-E406DF81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19" y="2722005"/>
            <a:ext cx="5134789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9420B0-F2D8-4C1F-ABA3-D8A6DB65F7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708921"/>
                <a:ext cx="5486400" cy="3888431"/>
              </a:xfrm>
            </p:spPr>
            <p:txBody>
              <a:bodyPr/>
              <a:lstStyle/>
              <a:p>
                <a:r>
                  <a:rPr lang="en-US" dirty="0"/>
                  <a:t>Good time resolution;</a:t>
                </a:r>
              </a:p>
              <a:p>
                <a:pPr lvl="1"/>
                <a:r>
                  <a:rPr lang="en-US" dirty="0"/>
                  <a:t>Pitch information;</a:t>
                </a:r>
              </a:p>
              <a:p>
                <a:r>
                  <a:rPr lang="en-US" dirty="0"/>
                  <a:t>Poor frequency resolution;</a:t>
                </a:r>
              </a:p>
              <a:p>
                <a:pPr lvl="1"/>
                <a:r>
                  <a:rPr lang="en-US" dirty="0"/>
                  <a:t>Formant information</a:t>
                </a:r>
              </a:p>
              <a:p>
                <a:r>
                  <a:rPr lang="en-US" dirty="0"/>
                  <a:t>Example of “one” speech;</a:t>
                </a:r>
                <a:endParaRPr lang="en-GB" dirty="0"/>
              </a:p>
              <a:p>
                <a:pPr lvl="1"/>
                <a:r>
                  <a:rPr lang="en-US" dirty="0"/>
                  <a:t>Window length: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ms</a:t>
                </a:r>
              </a:p>
              <a:p>
                <a:pPr lvl="1"/>
                <a:r>
                  <a:rPr lang="en-US" dirty="0"/>
                  <a:t>Freq. resolution: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kHz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9420B0-F2D8-4C1F-ABA3-D8A6DB65F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708921"/>
                <a:ext cx="5486400" cy="3888431"/>
              </a:xfrm>
              <a:blipFill>
                <a:blip r:embed="rId3"/>
                <a:stretch>
                  <a:fillRect l="-2556" t="-2038" b="-2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9A9B3D5-DC63-4755-ACFC-0FE5511CB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Wideband Spectrogram</a:t>
            </a:r>
            <a:endParaRPr lang="en-GB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3275E77-3AAE-40D5-9106-2E382C6958C9}"/>
              </a:ext>
            </a:extLst>
          </p:cNvPr>
          <p:cNvSpPr/>
          <p:nvPr/>
        </p:nvSpPr>
        <p:spPr>
          <a:xfrm rot="16200000">
            <a:off x="7911021" y="3568167"/>
            <a:ext cx="242209" cy="620744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6C6ECD-FE25-42E5-A86E-07A9B66D017E}"/>
                  </a:ext>
                </a:extLst>
              </p:cNvPr>
              <p:cNvSpPr txBox="1"/>
              <p:nvPr/>
            </p:nvSpPr>
            <p:spPr>
              <a:xfrm>
                <a:off x="7587263" y="3352437"/>
                <a:ext cx="9396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~9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ms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6C6ECD-FE25-42E5-A86E-07A9B66D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263" y="3352437"/>
                <a:ext cx="939681" cy="461665"/>
              </a:xfrm>
              <a:prstGeom prst="rect">
                <a:avLst/>
              </a:prstGeom>
              <a:blipFill>
                <a:blip r:embed="rId4"/>
                <a:stretch>
                  <a:fillRect t="-8333" r="-9333" b="-305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23A9FE0-2458-EC4A-AA2F-A337C7165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82" y="2608603"/>
            <a:ext cx="5334000" cy="39878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3DF29348-0C8C-514D-97C1-367D74E1E82F}"/>
              </a:ext>
            </a:extLst>
          </p:cNvPr>
          <p:cNvSpPr/>
          <p:nvPr/>
        </p:nvSpPr>
        <p:spPr>
          <a:xfrm rot="16200000" flipV="1">
            <a:off x="8174107" y="4026212"/>
            <a:ext cx="178516" cy="98269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85F8F-623B-3C4E-9568-C1B5BF8D939D}"/>
                  </a:ext>
                </a:extLst>
              </p:cNvPr>
              <p:cNvSpPr txBox="1"/>
              <p:nvPr/>
            </p:nvSpPr>
            <p:spPr>
              <a:xfrm>
                <a:off x="8184232" y="3525652"/>
                <a:ext cx="1143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~9</m:t>
                    </m:r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ms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85F8F-623B-3C4E-9568-C1B5BF8D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3525652"/>
                <a:ext cx="1143273" cy="461665"/>
              </a:xfrm>
              <a:prstGeom prst="rect">
                <a:avLst/>
              </a:prstGeom>
              <a:blipFill>
                <a:blip r:embed="rId6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9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A1BD6D-B05D-48C7-B8AC-E97D5AEA6A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708921"/>
                <a:ext cx="5486400" cy="39986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Poor time resolution;</a:t>
                </a:r>
              </a:p>
              <a:p>
                <a:pPr lvl="1"/>
                <a:r>
                  <a:rPr lang="en-US" dirty="0"/>
                  <a:t>Pitch information;</a:t>
                </a:r>
              </a:p>
              <a:p>
                <a:r>
                  <a:rPr lang="en-US" dirty="0"/>
                  <a:t>Good frequency resolution;</a:t>
                </a:r>
              </a:p>
              <a:p>
                <a:pPr lvl="1"/>
                <a:r>
                  <a:rPr lang="en-US" dirty="0"/>
                  <a:t>Formant information</a:t>
                </a:r>
              </a:p>
              <a:p>
                <a:r>
                  <a:rPr lang="en-US" dirty="0"/>
                  <a:t>Example of “one” speech;</a:t>
                </a:r>
                <a:endParaRPr lang="en-GB" dirty="0"/>
              </a:p>
              <a:p>
                <a:pPr lvl="1"/>
                <a:r>
                  <a:rPr lang="en-US" dirty="0"/>
                  <a:t>Window length: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ms</a:t>
                </a:r>
              </a:p>
              <a:p>
                <a:pPr lvl="1"/>
                <a:r>
                  <a:rPr lang="en-US" dirty="0"/>
                  <a:t>Freq. resolution: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Hz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A1BD6D-B05D-48C7-B8AC-E97D5AEA6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708921"/>
                <a:ext cx="5486400" cy="3998645"/>
              </a:xfrm>
              <a:blipFill>
                <a:blip r:embed="rId3"/>
                <a:stretch>
                  <a:fillRect l="-2556" t="-1982" r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EEC847-3198-497A-A86D-CCC31EAFD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Narrowband Spectrogram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0DF6E-E98F-4BAD-BBD5-229E883CB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19" y="2708921"/>
            <a:ext cx="5134788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A1BD6D-B05D-48C7-B8AC-E97D5AEA6A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708921"/>
                <a:ext cx="5486400" cy="39986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Poor time resolution;</a:t>
                </a:r>
              </a:p>
              <a:p>
                <a:pPr lvl="1"/>
                <a:r>
                  <a:rPr lang="en-US" dirty="0"/>
                  <a:t>Pitch information;</a:t>
                </a:r>
              </a:p>
              <a:p>
                <a:r>
                  <a:rPr lang="en-US" dirty="0"/>
                  <a:t>Good frequency resolution;</a:t>
                </a:r>
              </a:p>
              <a:p>
                <a:pPr lvl="1"/>
                <a:r>
                  <a:rPr lang="en-US" dirty="0"/>
                  <a:t>Formant information</a:t>
                </a:r>
              </a:p>
              <a:p>
                <a:r>
                  <a:rPr lang="en-US" dirty="0"/>
                  <a:t>Example of “one” speech;</a:t>
                </a:r>
                <a:endParaRPr lang="en-GB" dirty="0"/>
              </a:p>
              <a:p>
                <a:pPr lvl="1"/>
                <a:r>
                  <a:rPr lang="en-US" dirty="0"/>
                  <a:t>Window length: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ms</a:t>
                </a:r>
              </a:p>
              <a:p>
                <a:pPr lvl="1"/>
                <a:r>
                  <a:rPr lang="en-US" dirty="0"/>
                  <a:t>Freq. resolution: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Hz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A1BD6D-B05D-48C7-B8AC-E97D5AEA6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708921"/>
                <a:ext cx="5486400" cy="3998645"/>
              </a:xfrm>
              <a:blipFill>
                <a:blip r:embed="rId3"/>
                <a:stretch>
                  <a:fillRect l="-2556" t="-1982" r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EEC847-3198-497A-A86D-CCC31EAFD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Narrowband Spectrogram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0DF6E-E98F-4BAD-BBD5-229E883CB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19" y="2708921"/>
            <a:ext cx="5134788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9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A1BD6D-B05D-48C7-B8AC-E97D5AEA6A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708921"/>
                <a:ext cx="5486400" cy="39986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Poor time resolution;</a:t>
                </a:r>
              </a:p>
              <a:p>
                <a:pPr lvl="1"/>
                <a:r>
                  <a:rPr lang="en-US" dirty="0"/>
                  <a:t>Pitch information;</a:t>
                </a:r>
              </a:p>
              <a:p>
                <a:r>
                  <a:rPr lang="en-US" dirty="0"/>
                  <a:t>Good frequency resolution;</a:t>
                </a:r>
              </a:p>
              <a:p>
                <a:pPr lvl="1"/>
                <a:r>
                  <a:rPr lang="en-US" dirty="0"/>
                  <a:t>Formant information</a:t>
                </a:r>
              </a:p>
              <a:p>
                <a:r>
                  <a:rPr lang="en-US" dirty="0"/>
                  <a:t>Example of “one” speech;</a:t>
                </a:r>
                <a:endParaRPr lang="en-GB" dirty="0"/>
              </a:p>
              <a:p>
                <a:pPr lvl="1"/>
                <a:r>
                  <a:rPr lang="en-US" dirty="0"/>
                  <a:t>Window length: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ms</a:t>
                </a:r>
              </a:p>
              <a:p>
                <a:pPr lvl="1"/>
                <a:r>
                  <a:rPr lang="en-US" dirty="0"/>
                  <a:t>Freq. resolution: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Hz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A1BD6D-B05D-48C7-B8AC-E97D5AEA6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708921"/>
                <a:ext cx="5486400" cy="3998645"/>
              </a:xfrm>
              <a:blipFill>
                <a:blip r:embed="rId3"/>
                <a:stretch>
                  <a:fillRect l="-2556" t="-1982" r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EEC847-3198-497A-A86D-CCC31EAFD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Narrowband Spectrogram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0DF6E-E98F-4BAD-BBD5-229E883CB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19" y="2708921"/>
            <a:ext cx="5134788" cy="3849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0F90B3-3EF8-469B-9C80-7CB17109F671}"/>
                  </a:ext>
                </a:extLst>
              </p:cNvPr>
              <p:cNvSpPr txBox="1"/>
              <p:nvPr/>
            </p:nvSpPr>
            <p:spPr>
              <a:xfrm>
                <a:off x="9414267" y="4911551"/>
                <a:ext cx="1114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0F90B3-3EF8-469B-9C80-7CB17109F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267" y="4911551"/>
                <a:ext cx="11144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5212CA-AAAB-4F5B-8645-D757B62647B7}"/>
                  </a:ext>
                </a:extLst>
              </p:cNvPr>
              <p:cNvSpPr txBox="1"/>
              <p:nvPr/>
            </p:nvSpPr>
            <p:spPr>
              <a:xfrm>
                <a:off x="9414267" y="4246578"/>
                <a:ext cx="1114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5212CA-AAAB-4F5B-8645-D757B6264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267" y="4246578"/>
                <a:ext cx="111440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2F6AB4-6C75-4EB9-A45A-1FD2B8989923}"/>
              </a:ext>
            </a:extLst>
          </p:cNvPr>
          <p:cNvCxnSpPr>
            <a:cxnSpLocks/>
          </p:cNvCxnSpPr>
          <p:nvPr/>
        </p:nvCxnSpPr>
        <p:spPr>
          <a:xfrm>
            <a:off x="9053092" y="4494831"/>
            <a:ext cx="45720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846AA5-054E-4D9D-B8F4-C0D8678240C7}"/>
              </a:ext>
            </a:extLst>
          </p:cNvPr>
          <p:cNvCxnSpPr>
            <a:cxnSpLocks/>
          </p:cNvCxnSpPr>
          <p:nvPr/>
        </p:nvCxnSpPr>
        <p:spPr>
          <a:xfrm>
            <a:off x="9048328" y="5166718"/>
            <a:ext cx="45720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54BA3E-A9E2-4F21-9572-4D39C35FEBC1}"/>
                  </a:ext>
                </a:extLst>
              </p:cNvPr>
              <p:cNvSpPr txBox="1"/>
              <p:nvPr/>
            </p:nvSpPr>
            <p:spPr>
              <a:xfrm>
                <a:off x="9414267" y="3592112"/>
                <a:ext cx="1114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51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54BA3E-A9E2-4F21-9572-4D39C35FE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267" y="3592112"/>
                <a:ext cx="111440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C154CE-FC66-43ED-96C9-FB0BB480046C}"/>
              </a:ext>
            </a:extLst>
          </p:cNvPr>
          <p:cNvCxnSpPr>
            <a:cxnSpLocks/>
          </p:cNvCxnSpPr>
          <p:nvPr/>
        </p:nvCxnSpPr>
        <p:spPr>
          <a:xfrm>
            <a:off x="9053092" y="3840365"/>
            <a:ext cx="45720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3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/>
          <a:lstStyle/>
          <a:p>
            <a:r>
              <a:rPr lang="en-US" dirty="0"/>
              <a:t>Comparisons between “one” and “two” speech.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4" y="3429000"/>
            <a:ext cx="4110270" cy="308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429000"/>
            <a:ext cx="4110270" cy="308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588F1-B426-4D64-9D64-44FFF7E58063}"/>
              </a:ext>
            </a:extLst>
          </p:cNvPr>
          <p:cNvSpPr txBox="1"/>
          <p:nvPr/>
        </p:nvSpPr>
        <p:spPr>
          <a:xfrm>
            <a:off x="3503712" y="3685778"/>
            <a:ext cx="952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“One”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6B642-FDA8-4BFA-879B-2B948598E300}"/>
              </a:ext>
            </a:extLst>
          </p:cNvPr>
          <p:cNvSpPr txBox="1"/>
          <p:nvPr/>
        </p:nvSpPr>
        <p:spPr>
          <a:xfrm>
            <a:off x="9306109" y="3685777"/>
            <a:ext cx="96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“Two”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04F385EC-B928-4B1E-8B8D-21C90440B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56213" y="5345113"/>
            <a:ext cx="609600" cy="609600"/>
          </a:xfrm>
          <a:prstGeom prst="rect">
            <a:avLst/>
          </a:prstGeom>
        </p:spPr>
      </p:pic>
      <p:pic>
        <p:nvPicPr>
          <p:cNvPr id="11" name="Two">
            <a:hlinkClick r:id="" action="ppaction://media"/>
            <a:extLst>
              <a:ext uri="{FF2B5EF4-FFF2-40B4-BE49-F238E27FC236}">
                <a16:creationId xmlns:a16="http://schemas.microsoft.com/office/drawing/2014/main" id="{36FB83F5-C224-4A75-884D-5C53ACC987B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31379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4393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FD00-C9F4-44B4-ABCA-35CB5A19F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Capturing and Digitisation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43A908-D457-4DC5-A6E6-C28DAC5F6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Sampling and quantisation of speech signals</a:t>
            </a:r>
          </a:p>
        </p:txBody>
      </p:sp>
    </p:spTree>
    <p:extLst>
      <p:ext uri="{BB962C8B-B14F-4D97-AF65-F5344CB8AC3E}">
        <p14:creationId xmlns:p14="http://schemas.microsoft.com/office/powerpoint/2010/main" val="29641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/>
          <a:lstStyle/>
          <a:p>
            <a:r>
              <a:rPr lang="en-US" dirty="0"/>
              <a:t>Comparisons between “one” and “two” speech.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4" y="3429000"/>
            <a:ext cx="4110270" cy="308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429000"/>
            <a:ext cx="4110270" cy="308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588F1-B426-4D64-9D64-44FFF7E58063}"/>
              </a:ext>
            </a:extLst>
          </p:cNvPr>
          <p:cNvSpPr txBox="1"/>
          <p:nvPr/>
        </p:nvSpPr>
        <p:spPr>
          <a:xfrm>
            <a:off x="3503712" y="3685778"/>
            <a:ext cx="952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“One”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6B642-FDA8-4BFA-879B-2B948598E300}"/>
              </a:ext>
            </a:extLst>
          </p:cNvPr>
          <p:cNvSpPr txBox="1"/>
          <p:nvPr/>
        </p:nvSpPr>
        <p:spPr>
          <a:xfrm>
            <a:off x="9306109" y="3685777"/>
            <a:ext cx="96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“Two”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34ECC8-6A74-45FD-B96B-1208345EF394}"/>
              </a:ext>
            </a:extLst>
          </p:cNvPr>
          <p:cNvSpPr/>
          <p:nvPr/>
        </p:nvSpPr>
        <p:spPr>
          <a:xfrm>
            <a:off x="2097881" y="5026776"/>
            <a:ext cx="659607" cy="52430"/>
          </a:xfrm>
          <a:custGeom>
            <a:avLst/>
            <a:gdLst>
              <a:gd name="connsiteX0" fmla="*/ 0 w 659607"/>
              <a:gd name="connsiteY0" fmla="*/ 52430 h 52430"/>
              <a:gd name="connsiteX1" fmla="*/ 321469 w 659607"/>
              <a:gd name="connsiteY1" fmla="*/ 43 h 52430"/>
              <a:gd name="connsiteX2" fmla="*/ 659607 w 659607"/>
              <a:gd name="connsiteY2" fmla="*/ 45287 h 5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9607" h="52430">
                <a:moveTo>
                  <a:pt x="0" y="52430"/>
                </a:moveTo>
                <a:cubicBezTo>
                  <a:pt x="105767" y="26831"/>
                  <a:pt x="211535" y="1233"/>
                  <a:pt x="321469" y="43"/>
                </a:cubicBezTo>
                <a:cubicBezTo>
                  <a:pt x="431403" y="-1147"/>
                  <a:pt x="545505" y="22070"/>
                  <a:pt x="659607" y="45287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850A21C-306B-4240-AAE4-9F9D4367B376}"/>
              </a:ext>
            </a:extLst>
          </p:cNvPr>
          <p:cNvSpPr/>
          <p:nvPr/>
        </p:nvSpPr>
        <p:spPr>
          <a:xfrm>
            <a:off x="2085975" y="4898883"/>
            <a:ext cx="583406" cy="37448"/>
          </a:xfrm>
          <a:custGeom>
            <a:avLst/>
            <a:gdLst>
              <a:gd name="connsiteX0" fmla="*/ 0 w 583406"/>
              <a:gd name="connsiteY0" fmla="*/ 8873 h 37448"/>
              <a:gd name="connsiteX1" fmla="*/ 350044 w 583406"/>
              <a:gd name="connsiteY1" fmla="*/ 1730 h 37448"/>
              <a:gd name="connsiteX2" fmla="*/ 583406 w 583406"/>
              <a:gd name="connsiteY2" fmla="*/ 37448 h 3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06" h="37448">
                <a:moveTo>
                  <a:pt x="0" y="8873"/>
                </a:moveTo>
                <a:cubicBezTo>
                  <a:pt x="126405" y="2920"/>
                  <a:pt x="252810" y="-3033"/>
                  <a:pt x="350044" y="1730"/>
                </a:cubicBezTo>
                <a:cubicBezTo>
                  <a:pt x="447278" y="6492"/>
                  <a:pt x="543719" y="35464"/>
                  <a:pt x="583406" y="37448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FC43B4A-5843-453A-98F3-DBBC01F1458E}"/>
              </a:ext>
            </a:extLst>
          </p:cNvPr>
          <p:cNvSpPr/>
          <p:nvPr/>
        </p:nvSpPr>
        <p:spPr>
          <a:xfrm>
            <a:off x="2118123" y="4202882"/>
            <a:ext cx="521493" cy="26218"/>
          </a:xfrm>
          <a:custGeom>
            <a:avLst/>
            <a:gdLst>
              <a:gd name="connsiteX0" fmla="*/ 0 w 521493"/>
              <a:gd name="connsiteY0" fmla="*/ 26218 h 26218"/>
              <a:gd name="connsiteX1" fmla="*/ 276225 w 521493"/>
              <a:gd name="connsiteY1" fmla="*/ 24 h 26218"/>
              <a:gd name="connsiteX2" fmla="*/ 521493 w 521493"/>
              <a:gd name="connsiteY2" fmla="*/ 21456 h 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493" h="26218">
                <a:moveTo>
                  <a:pt x="0" y="26218"/>
                </a:moveTo>
                <a:cubicBezTo>
                  <a:pt x="94655" y="13518"/>
                  <a:pt x="189310" y="818"/>
                  <a:pt x="276225" y="24"/>
                </a:cubicBezTo>
                <a:cubicBezTo>
                  <a:pt x="363140" y="-770"/>
                  <a:pt x="487362" y="17884"/>
                  <a:pt x="521493" y="21456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7245844-3988-40F5-B1BD-A468066133E5}"/>
              </a:ext>
            </a:extLst>
          </p:cNvPr>
          <p:cNvSpPr/>
          <p:nvPr/>
        </p:nvSpPr>
        <p:spPr>
          <a:xfrm>
            <a:off x="1931194" y="5510213"/>
            <a:ext cx="895350" cy="188118"/>
          </a:xfrm>
          <a:custGeom>
            <a:avLst/>
            <a:gdLst>
              <a:gd name="connsiteX0" fmla="*/ 0 w 895350"/>
              <a:gd name="connsiteY0" fmla="*/ 188118 h 188118"/>
              <a:gd name="connsiteX1" fmla="*/ 361950 w 895350"/>
              <a:gd name="connsiteY1" fmla="*/ 95250 h 188118"/>
              <a:gd name="connsiteX2" fmla="*/ 623887 w 895350"/>
              <a:gd name="connsiteY2" fmla="*/ 76200 h 188118"/>
              <a:gd name="connsiteX3" fmla="*/ 895350 w 895350"/>
              <a:gd name="connsiteY3" fmla="*/ 0 h 1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" h="188118">
                <a:moveTo>
                  <a:pt x="0" y="188118"/>
                </a:moveTo>
                <a:cubicBezTo>
                  <a:pt x="128984" y="151010"/>
                  <a:pt x="257969" y="113903"/>
                  <a:pt x="361950" y="95250"/>
                </a:cubicBezTo>
                <a:cubicBezTo>
                  <a:pt x="465931" y="76597"/>
                  <a:pt x="534987" y="92075"/>
                  <a:pt x="623887" y="76200"/>
                </a:cubicBezTo>
                <a:cubicBezTo>
                  <a:pt x="712787" y="60325"/>
                  <a:pt x="804068" y="30162"/>
                  <a:pt x="895350" y="0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94B422-0CCB-42BE-9C1D-ADE1B9318D79}"/>
              </a:ext>
            </a:extLst>
          </p:cNvPr>
          <p:cNvSpPr/>
          <p:nvPr/>
        </p:nvSpPr>
        <p:spPr>
          <a:xfrm>
            <a:off x="1947863" y="5707744"/>
            <a:ext cx="888206" cy="57262"/>
          </a:xfrm>
          <a:custGeom>
            <a:avLst/>
            <a:gdLst>
              <a:gd name="connsiteX0" fmla="*/ 0 w 888206"/>
              <a:gd name="connsiteY0" fmla="*/ 57262 h 57262"/>
              <a:gd name="connsiteX1" fmla="*/ 471487 w 888206"/>
              <a:gd name="connsiteY1" fmla="*/ 2494 h 57262"/>
              <a:gd name="connsiteX2" fmla="*/ 888206 w 888206"/>
              <a:gd name="connsiteY2" fmla="*/ 14400 h 5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8206" h="57262">
                <a:moveTo>
                  <a:pt x="0" y="57262"/>
                </a:moveTo>
                <a:cubicBezTo>
                  <a:pt x="161726" y="33450"/>
                  <a:pt x="323453" y="9638"/>
                  <a:pt x="471487" y="2494"/>
                </a:cubicBezTo>
                <a:cubicBezTo>
                  <a:pt x="619521" y="-4650"/>
                  <a:pt x="753863" y="4875"/>
                  <a:pt x="888206" y="1440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F8D320E-FA66-4209-B536-397969FF4A0C}"/>
              </a:ext>
            </a:extLst>
          </p:cNvPr>
          <p:cNvSpPr/>
          <p:nvPr/>
        </p:nvSpPr>
        <p:spPr>
          <a:xfrm>
            <a:off x="7596188" y="5410200"/>
            <a:ext cx="671512" cy="185738"/>
          </a:xfrm>
          <a:custGeom>
            <a:avLst/>
            <a:gdLst>
              <a:gd name="connsiteX0" fmla="*/ 0 w 671512"/>
              <a:gd name="connsiteY0" fmla="*/ 0 h 185738"/>
              <a:gd name="connsiteX1" fmla="*/ 247650 w 671512"/>
              <a:gd name="connsiteY1" fmla="*/ 33338 h 185738"/>
              <a:gd name="connsiteX2" fmla="*/ 671512 w 671512"/>
              <a:gd name="connsiteY2" fmla="*/ 185738 h 18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1512" h="185738">
                <a:moveTo>
                  <a:pt x="0" y="0"/>
                </a:moveTo>
                <a:cubicBezTo>
                  <a:pt x="67865" y="1191"/>
                  <a:pt x="135731" y="2382"/>
                  <a:pt x="247650" y="33338"/>
                </a:cubicBezTo>
                <a:cubicBezTo>
                  <a:pt x="359569" y="64294"/>
                  <a:pt x="576262" y="160338"/>
                  <a:pt x="671512" y="18573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BBFC0A-A494-49F8-838F-673192B454F2}"/>
              </a:ext>
            </a:extLst>
          </p:cNvPr>
          <p:cNvSpPr/>
          <p:nvPr/>
        </p:nvSpPr>
        <p:spPr>
          <a:xfrm>
            <a:off x="7472363" y="4957601"/>
            <a:ext cx="238125" cy="28737"/>
          </a:xfrm>
          <a:custGeom>
            <a:avLst/>
            <a:gdLst>
              <a:gd name="connsiteX0" fmla="*/ 0 w 238125"/>
              <a:gd name="connsiteY0" fmla="*/ 28737 h 28737"/>
              <a:gd name="connsiteX1" fmla="*/ 157162 w 238125"/>
              <a:gd name="connsiteY1" fmla="*/ 162 h 28737"/>
              <a:gd name="connsiteX2" fmla="*/ 238125 w 238125"/>
              <a:gd name="connsiteY2" fmla="*/ 19212 h 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28737">
                <a:moveTo>
                  <a:pt x="0" y="28737"/>
                </a:moveTo>
                <a:cubicBezTo>
                  <a:pt x="58737" y="15243"/>
                  <a:pt x="117475" y="1749"/>
                  <a:pt x="157162" y="162"/>
                </a:cubicBezTo>
                <a:cubicBezTo>
                  <a:pt x="196849" y="-1425"/>
                  <a:pt x="217487" y="8893"/>
                  <a:pt x="238125" y="19212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91C01A1-6857-4D26-A263-44FB8EFF1685}"/>
              </a:ext>
            </a:extLst>
          </p:cNvPr>
          <p:cNvSpPr/>
          <p:nvPr/>
        </p:nvSpPr>
        <p:spPr>
          <a:xfrm>
            <a:off x="7586663" y="3719513"/>
            <a:ext cx="90487" cy="295275"/>
          </a:xfrm>
          <a:custGeom>
            <a:avLst/>
            <a:gdLst>
              <a:gd name="connsiteX0" fmla="*/ 0 w 90487"/>
              <a:gd name="connsiteY0" fmla="*/ 0 h 295275"/>
              <a:gd name="connsiteX1" fmla="*/ 52387 w 90487"/>
              <a:gd name="connsiteY1" fmla="*/ 123825 h 295275"/>
              <a:gd name="connsiteX2" fmla="*/ 90487 w 90487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87" h="295275">
                <a:moveTo>
                  <a:pt x="0" y="0"/>
                </a:moveTo>
                <a:cubicBezTo>
                  <a:pt x="18653" y="37306"/>
                  <a:pt x="37306" y="74613"/>
                  <a:pt x="52387" y="123825"/>
                </a:cubicBezTo>
                <a:cubicBezTo>
                  <a:pt x="67468" y="173037"/>
                  <a:pt x="82550" y="261938"/>
                  <a:pt x="90487" y="295275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4A3618F-65B1-4F4B-B5A3-613FB7C634A5}"/>
              </a:ext>
            </a:extLst>
          </p:cNvPr>
          <p:cNvSpPr/>
          <p:nvPr/>
        </p:nvSpPr>
        <p:spPr>
          <a:xfrm>
            <a:off x="1912620" y="5859780"/>
            <a:ext cx="2095500" cy="15240"/>
          </a:xfrm>
          <a:custGeom>
            <a:avLst/>
            <a:gdLst>
              <a:gd name="connsiteX0" fmla="*/ 0 w 2095500"/>
              <a:gd name="connsiteY0" fmla="*/ 0 h 15240"/>
              <a:gd name="connsiteX1" fmla="*/ 518160 w 2095500"/>
              <a:gd name="connsiteY1" fmla="*/ 0 h 15240"/>
              <a:gd name="connsiteX2" fmla="*/ 1539240 w 2095500"/>
              <a:gd name="connsiteY2" fmla="*/ 15240 h 15240"/>
              <a:gd name="connsiteX3" fmla="*/ 2095500 w 2095500"/>
              <a:gd name="connsiteY3" fmla="*/ 15240 h 1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500" h="15240">
                <a:moveTo>
                  <a:pt x="0" y="0"/>
                </a:moveTo>
                <a:lnTo>
                  <a:pt x="518160" y="0"/>
                </a:lnTo>
                <a:lnTo>
                  <a:pt x="1539240" y="15240"/>
                </a:lnTo>
                <a:lnTo>
                  <a:pt x="2095500" y="1524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DA07503-285A-4384-9999-320E8F8639B6}"/>
              </a:ext>
            </a:extLst>
          </p:cNvPr>
          <p:cNvSpPr/>
          <p:nvPr/>
        </p:nvSpPr>
        <p:spPr>
          <a:xfrm>
            <a:off x="8032596" y="5820504"/>
            <a:ext cx="1440160" cy="45719"/>
          </a:xfrm>
          <a:custGeom>
            <a:avLst/>
            <a:gdLst>
              <a:gd name="connsiteX0" fmla="*/ 0 w 2095500"/>
              <a:gd name="connsiteY0" fmla="*/ 0 h 15240"/>
              <a:gd name="connsiteX1" fmla="*/ 518160 w 2095500"/>
              <a:gd name="connsiteY1" fmla="*/ 0 h 15240"/>
              <a:gd name="connsiteX2" fmla="*/ 1539240 w 2095500"/>
              <a:gd name="connsiteY2" fmla="*/ 15240 h 15240"/>
              <a:gd name="connsiteX3" fmla="*/ 2095500 w 2095500"/>
              <a:gd name="connsiteY3" fmla="*/ 15240 h 1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500" h="15240">
                <a:moveTo>
                  <a:pt x="0" y="0"/>
                </a:moveTo>
                <a:lnTo>
                  <a:pt x="518160" y="0"/>
                </a:lnTo>
                <a:lnTo>
                  <a:pt x="1539240" y="15240"/>
                </a:lnTo>
                <a:lnTo>
                  <a:pt x="2095500" y="1524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82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/>
          <a:lstStyle/>
          <a:p>
            <a:r>
              <a:rPr lang="en-US" dirty="0"/>
              <a:t>“One” from two different people.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3429000"/>
            <a:ext cx="4110268" cy="308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429000"/>
            <a:ext cx="4110270" cy="30815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E05CF6-A49A-44EA-9C88-DB98D728E88A}"/>
              </a:ext>
            </a:extLst>
          </p:cNvPr>
          <p:cNvSpPr txBox="1"/>
          <p:nvPr/>
        </p:nvSpPr>
        <p:spPr>
          <a:xfrm>
            <a:off x="9009419" y="3687414"/>
            <a:ext cx="1272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Person B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07E02F-138B-41BD-8828-A612451826B5}"/>
              </a:ext>
            </a:extLst>
          </p:cNvPr>
          <p:cNvSpPr txBox="1"/>
          <p:nvPr/>
        </p:nvSpPr>
        <p:spPr>
          <a:xfrm>
            <a:off x="3182583" y="3668917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Person A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8" name="test">
            <a:hlinkClick r:id="" action="ppaction://media"/>
            <a:extLst>
              <a:ext uri="{FF2B5EF4-FFF2-40B4-BE49-F238E27FC236}">
                <a16:creationId xmlns:a16="http://schemas.microsoft.com/office/drawing/2014/main" id="{B351FF92-8EB6-4DF5-A62F-09F64121E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37716" y="5589240"/>
            <a:ext cx="609600" cy="609600"/>
          </a:xfrm>
          <a:prstGeom prst="rect">
            <a:avLst/>
          </a:prstGeom>
        </p:spPr>
      </p:pic>
      <p:pic>
        <p:nvPicPr>
          <p:cNvPr id="10" name="Recording_A">
            <a:hlinkClick r:id="" action="ppaction://media"/>
            <a:extLst>
              <a:ext uri="{FF2B5EF4-FFF2-40B4-BE49-F238E27FC236}">
                <a16:creationId xmlns:a16="http://schemas.microsoft.com/office/drawing/2014/main" id="{7D733F6C-B30E-4D84-93CC-12745B0683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72800" y="53536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90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/>
          <a:lstStyle/>
          <a:p>
            <a:r>
              <a:rPr lang="en-US" dirty="0"/>
              <a:t>“One” from two different people.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3429000"/>
            <a:ext cx="4110268" cy="308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429000"/>
            <a:ext cx="4110270" cy="3081527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34ECC8-6A74-45FD-B96B-1208345EF394}"/>
              </a:ext>
            </a:extLst>
          </p:cNvPr>
          <p:cNvSpPr/>
          <p:nvPr/>
        </p:nvSpPr>
        <p:spPr>
          <a:xfrm>
            <a:off x="2097881" y="5026776"/>
            <a:ext cx="659607" cy="52430"/>
          </a:xfrm>
          <a:custGeom>
            <a:avLst/>
            <a:gdLst>
              <a:gd name="connsiteX0" fmla="*/ 0 w 659607"/>
              <a:gd name="connsiteY0" fmla="*/ 52430 h 52430"/>
              <a:gd name="connsiteX1" fmla="*/ 321469 w 659607"/>
              <a:gd name="connsiteY1" fmla="*/ 43 h 52430"/>
              <a:gd name="connsiteX2" fmla="*/ 659607 w 659607"/>
              <a:gd name="connsiteY2" fmla="*/ 45287 h 5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9607" h="52430">
                <a:moveTo>
                  <a:pt x="0" y="52430"/>
                </a:moveTo>
                <a:cubicBezTo>
                  <a:pt x="105767" y="26831"/>
                  <a:pt x="211535" y="1233"/>
                  <a:pt x="321469" y="43"/>
                </a:cubicBezTo>
                <a:cubicBezTo>
                  <a:pt x="431403" y="-1147"/>
                  <a:pt x="545505" y="22070"/>
                  <a:pt x="659607" y="45287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850A21C-306B-4240-AAE4-9F9D4367B376}"/>
              </a:ext>
            </a:extLst>
          </p:cNvPr>
          <p:cNvSpPr/>
          <p:nvPr/>
        </p:nvSpPr>
        <p:spPr>
          <a:xfrm>
            <a:off x="2085975" y="4898883"/>
            <a:ext cx="583406" cy="37448"/>
          </a:xfrm>
          <a:custGeom>
            <a:avLst/>
            <a:gdLst>
              <a:gd name="connsiteX0" fmla="*/ 0 w 583406"/>
              <a:gd name="connsiteY0" fmla="*/ 8873 h 37448"/>
              <a:gd name="connsiteX1" fmla="*/ 350044 w 583406"/>
              <a:gd name="connsiteY1" fmla="*/ 1730 h 37448"/>
              <a:gd name="connsiteX2" fmla="*/ 583406 w 583406"/>
              <a:gd name="connsiteY2" fmla="*/ 37448 h 3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06" h="37448">
                <a:moveTo>
                  <a:pt x="0" y="8873"/>
                </a:moveTo>
                <a:cubicBezTo>
                  <a:pt x="126405" y="2920"/>
                  <a:pt x="252810" y="-3033"/>
                  <a:pt x="350044" y="1730"/>
                </a:cubicBezTo>
                <a:cubicBezTo>
                  <a:pt x="447278" y="6492"/>
                  <a:pt x="543719" y="35464"/>
                  <a:pt x="583406" y="37448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FC43B4A-5843-453A-98F3-DBBC01F1458E}"/>
              </a:ext>
            </a:extLst>
          </p:cNvPr>
          <p:cNvSpPr/>
          <p:nvPr/>
        </p:nvSpPr>
        <p:spPr>
          <a:xfrm>
            <a:off x="2118123" y="4202882"/>
            <a:ext cx="521493" cy="26218"/>
          </a:xfrm>
          <a:custGeom>
            <a:avLst/>
            <a:gdLst>
              <a:gd name="connsiteX0" fmla="*/ 0 w 521493"/>
              <a:gd name="connsiteY0" fmla="*/ 26218 h 26218"/>
              <a:gd name="connsiteX1" fmla="*/ 276225 w 521493"/>
              <a:gd name="connsiteY1" fmla="*/ 24 h 26218"/>
              <a:gd name="connsiteX2" fmla="*/ 521493 w 521493"/>
              <a:gd name="connsiteY2" fmla="*/ 21456 h 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493" h="26218">
                <a:moveTo>
                  <a:pt x="0" y="26218"/>
                </a:moveTo>
                <a:cubicBezTo>
                  <a:pt x="94655" y="13518"/>
                  <a:pt x="189310" y="818"/>
                  <a:pt x="276225" y="24"/>
                </a:cubicBezTo>
                <a:cubicBezTo>
                  <a:pt x="363140" y="-770"/>
                  <a:pt x="487362" y="17884"/>
                  <a:pt x="521493" y="21456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7245844-3988-40F5-B1BD-A468066133E5}"/>
              </a:ext>
            </a:extLst>
          </p:cNvPr>
          <p:cNvSpPr/>
          <p:nvPr/>
        </p:nvSpPr>
        <p:spPr>
          <a:xfrm>
            <a:off x="1931194" y="5510213"/>
            <a:ext cx="895350" cy="188118"/>
          </a:xfrm>
          <a:custGeom>
            <a:avLst/>
            <a:gdLst>
              <a:gd name="connsiteX0" fmla="*/ 0 w 895350"/>
              <a:gd name="connsiteY0" fmla="*/ 188118 h 188118"/>
              <a:gd name="connsiteX1" fmla="*/ 361950 w 895350"/>
              <a:gd name="connsiteY1" fmla="*/ 95250 h 188118"/>
              <a:gd name="connsiteX2" fmla="*/ 623887 w 895350"/>
              <a:gd name="connsiteY2" fmla="*/ 76200 h 188118"/>
              <a:gd name="connsiteX3" fmla="*/ 895350 w 895350"/>
              <a:gd name="connsiteY3" fmla="*/ 0 h 1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" h="188118">
                <a:moveTo>
                  <a:pt x="0" y="188118"/>
                </a:moveTo>
                <a:cubicBezTo>
                  <a:pt x="128984" y="151010"/>
                  <a:pt x="257969" y="113903"/>
                  <a:pt x="361950" y="95250"/>
                </a:cubicBezTo>
                <a:cubicBezTo>
                  <a:pt x="465931" y="76597"/>
                  <a:pt x="534987" y="92075"/>
                  <a:pt x="623887" y="76200"/>
                </a:cubicBezTo>
                <a:cubicBezTo>
                  <a:pt x="712787" y="60325"/>
                  <a:pt x="804068" y="30162"/>
                  <a:pt x="895350" y="0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94B422-0CCB-42BE-9C1D-ADE1B9318D79}"/>
              </a:ext>
            </a:extLst>
          </p:cNvPr>
          <p:cNvSpPr/>
          <p:nvPr/>
        </p:nvSpPr>
        <p:spPr>
          <a:xfrm>
            <a:off x="1947863" y="5707744"/>
            <a:ext cx="888206" cy="57262"/>
          </a:xfrm>
          <a:custGeom>
            <a:avLst/>
            <a:gdLst>
              <a:gd name="connsiteX0" fmla="*/ 0 w 888206"/>
              <a:gd name="connsiteY0" fmla="*/ 57262 h 57262"/>
              <a:gd name="connsiteX1" fmla="*/ 471487 w 888206"/>
              <a:gd name="connsiteY1" fmla="*/ 2494 h 57262"/>
              <a:gd name="connsiteX2" fmla="*/ 888206 w 888206"/>
              <a:gd name="connsiteY2" fmla="*/ 14400 h 5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8206" h="57262">
                <a:moveTo>
                  <a:pt x="0" y="57262"/>
                </a:moveTo>
                <a:cubicBezTo>
                  <a:pt x="161726" y="33450"/>
                  <a:pt x="323453" y="9638"/>
                  <a:pt x="471487" y="2494"/>
                </a:cubicBezTo>
                <a:cubicBezTo>
                  <a:pt x="619521" y="-4650"/>
                  <a:pt x="753863" y="4875"/>
                  <a:pt x="888206" y="1440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4F018A-B193-45D4-9455-FF3A13BEBC94}"/>
              </a:ext>
            </a:extLst>
          </p:cNvPr>
          <p:cNvSpPr/>
          <p:nvPr/>
        </p:nvSpPr>
        <p:spPr>
          <a:xfrm>
            <a:off x="8072438" y="5740658"/>
            <a:ext cx="1057275" cy="69592"/>
          </a:xfrm>
          <a:custGeom>
            <a:avLst/>
            <a:gdLst>
              <a:gd name="connsiteX0" fmla="*/ 0 w 1057275"/>
              <a:gd name="connsiteY0" fmla="*/ 69592 h 69592"/>
              <a:gd name="connsiteX1" fmla="*/ 342900 w 1057275"/>
              <a:gd name="connsiteY1" fmla="*/ 48161 h 69592"/>
              <a:gd name="connsiteX2" fmla="*/ 788193 w 1057275"/>
              <a:gd name="connsiteY2" fmla="*/ 536 h 69592"/>
              <a:gd name="connsiteX3" fmla="*/ 1057275 w 1057275"/>
              <a:gd name="connsiteY3" fmla="*/ 26730 h 6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69592">
                <a:moveTo>
                  <a:pt x="0" y="69592"/>
                </a:moveTo>
                <a:cubicBezTo>
                  <a:pt x="105767" y="64631"/>
                  <a:pt x="211535" y="59670"/>
                  <a:pt x="342900" y="48161"/>
                </a:cubicBezTo>
                <a:cubicBezTo>
                  <a:pt x="474265" y="36652"/>
                  <a:pt x="669131" y="4108"/>
                  <a:pt x="788193" y="536"/>
                </a:cubicBezTo>
                <a:cubicBezTo>
                  <a:pt x="907255" y="-3036"/>
                  <a:pt x="982265" y="11847"/>
                  <a:pt x="1057275" y="2673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2E14E1-4CD7-4AA4-921C-A1F29375BD23}"/>
              </a:ext>
            </a:extLst>
          </p:cNvPr>
          <p:cNvSpPr/>
          <p:nvPr/>
        </p:nvSpPr>
        <p:spPr>
          <a:xfrm>
            <a:off x="8081963" y="5553075"/>
            <a:ext cx="1092993" cy="233363"/>
          </a:xfrm>
          <a:custGeom>
            <a:avLst/>
            <a:gdLst>
              <a:gd name="connsiteX0" fmla="*/ 0 w 1092993"/>
              <a:gd name="connsiteY0" fmla="*/ 233363 h 233363"/>
              <a:gd name="connsiteX1" fmla="*/ 352425 w 1092993"/>
              <a:gd name="connsiteY1" fmla="*/ 200025 h 233363"/>
              <a:gd name="connsiteX2" fmla="*/ 623887 w 1092993"/>
              <a:gd name="connsiteY2" fmla="*/ 107156 h 233363"/>
              <a:gd name="connsiteX3" fmla="*/ 1092993 w 1092993"/>
              <a:gd name="connsiteY3" fmla="*/ 0 h 23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993" h="233363">
                <a:moveTo>
                  <a:pt x="0" y="233363"/>
                </a:moveTo>
                <a:cubicBezTo>
                  <a:pt x="124222" y="227211"/>
                  <a:pt x="248444" y="221059"/>
                  <a:pt x="352425" y="200025"/>
                </a:cubicBezTo>
                <a:cubicBezTo>
                  <a:pt x="456406" y="178991"/>
                  <a:pt x="500459" y="140493"/>
                  <a:pt x="623887" y="107156"/>
                </a:cubicBezTo>
                <a:cubicBezTo>
                  <a:pt x="747315" y="73819"/>
                  <a:pt x="920154" y="36909"/>
                  <a:pt x="1092993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01C4C0-2B85-4F46-B067-6C1DEDCE5B2F}"/>
              </a:ext>
            </a:extLst>
          </p:cNvPr>
          <p:cNvSpPr/>
          <p:nvPr/>
        </p:nvSpPr>
        <p:spPr>
          <a:xfrm>
            <a:off x="8400256" y="5013176"/>
            <a:ext cx="648072" cy="66030"/>
          </a:xfrm>
          <a:custGeom>
            <a:avLst/>
            <a:gdLst>
              <a:gd name="connsiteX0" fmla="*/ 0 w 803275"/>
              <a:gd name="connsiteY0" fmla="*/ 60325 h 60325"/>
              <a:gd name="connsiteX1" fmla="*/ 479425 w 803275"/>
              <a:gd name="connsiteY1" fmla="*/ 15875 h 60325"/>
              <a:gd name="connsiteX2" fmla="*/ 803275 w 803275"/>
              <a:gd name="connsiteY2" fmla="*/ 0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275" h="60325">
                <a:moveTo>
                  <a:pt x="0" y="60325"/>
                </a:moveTo>
                <a:lnTo>
                  <a:pt x="479425" y="15875"/>
                </a:lnTo>
                <a:cubicBezTo>
                  <a:pt x="613304" y="5821"/>
                  <a:pt x="708289" y="2910"/>
                  <a:pt x="803275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3462E0F-2A10-4140-85F6-A27082AA0875}"/>
              </a:ext>
            </a:extLst>
          </p:cNvPr>
          <p:cNvSpPr/>
          <p:nvPr/>
        </p:nvSpPr>
        <p:spPr>
          <a:xfrm>
            <a:off x="8899525" y="4686300"/>
            <a:ext cx="225425" cy="196850"/>
          </a:xfrm>
          <a:custGeom>
            <a:avLst/>
            <a:gdLst>
              <a:gd name="connsiteX0" fmla="*/ 0 w 225425"/>
              <a:gd name="connsiteY0" fmla="*/ 0 h 196850"/>
              <a:gd name="connsiteX1" fmla="*/ 161925 w 225425"/>
              <a:gd name="connsiteY1" fmla="*/ 85725 h 196850"/>
              <a:gd name="connsiteX2" fmla="*/ 225425 w 225425"/>
              <a:gd name="connsiteY2" fmla="*/ 1968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196850">
                <a:moveTo>
                  <a:pt x="0" y="0"/>
                </a:moveTo>
                <a:cubicBezTo>
                  <a:pt x="62177" y="26458"/>
                  <a:pt x="124354" y="52917"/>
                  <a:pt x="161925" y="85725"/>
                </a:cubicBezTo>
                <a:cubicBezTo>
                  <a:pt x="199496" y="118533"/>
                  <a:pt x="212460" y="157691"/>
                  <a:pt x="225425" y="19685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55C630A-E9BB-43A6-BC1F-A520FF7E59A3}"/>
              </a:ext>
            </a:extLst>
          </p:cNvPr>
          <p:cNvSpPr/>
          <p:nvPr/>
        </p:nvSpPr>
        <p:spPr>
          <a:xfrm>
            <a:off x="8760296" y="4807595"/>
            <a:ext cx="297979" cy="66030"/>
          </a:xfrm>
          <a:custGeom>
            <a:avLst/>
            <a:gdLst>
              <a:gd name="connsiteX0" fmla="*/ 0 w 266700"/>
              <a:gd name="connsiteY0" fmla="*/ 0 h 44450"/>
              <a:gd name="connsiteX1" fmla="*/ 266700 w 266700"/>
              <a:gd name="connsiteY1" fmla="*/ 44450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700" h="44450">
                <a:moveTo>
                  <a:pt x="0" y="0"/>
                </a:moveTo>
                <a:cubicBezTo>
                  <a:pt x="110860" y="15610"/>
                  <a:pt x="221721" y="31221"/>
                  <a:pt x="266700" y="4445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E05CF6-A49A-44EA-9C88-DB98D728E88A}"/>
              </a:ext>
            </a:extLst>
          </p:cNvPr>
          <p:cNvSpPr txBox="1"/>
          <p:nvPr/>
        </p:nvSpPr>
        <p:spPr>
          <a:xfrm>
            <a:off x="9009419" y="3678189"/>
            <a:ext cx="1272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Person B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07E02F-138B-41BD-8828-A612451826B5}"/>
              </a:ext>
            </a:extLst>
          </p:cNvPr>
          <p:cNvSpPr txBox="1"/>
          <p:nvPr/>
        </p:nvSpPr>
        <p:spPr>
          <a:xfrm>
            <a:off x="3182583" y="3656632"/>
            <a:ext cx="128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Person A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/>
          <a:lstStyle/>
          <a:p>
            <a:r>
              <a:rPr lang="en-US" dirty="0"/>
              <a:t>“One” from the same person.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3429000"/>
            <a:ext cx="4110268" cy="308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3429000"/>
            <a:ext cx="4110268" cy="308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588F1-B426-4D64-9D64-44FFF7E58063}"/>
              </a:ext>
            </a:extLst>
          </p:cNvPr>
          <p:cNvSpPr txBox="1"/>
          <p:nvPr/>
        </p:nvSpPr>
        <p:spPr>
          <a:xfrm>
            <a:off x="2762113" y="3685776"/>
            <a:ext cx="1677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Recording A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6B642-FDA8-4BFA-879B-2B948598E300}"/>
              </a:ext>
            </a:extLst>
          </p:cNvPr>
          <p:cNvSpPr txBox="1"/>
          <p:nvPr/>
        </p:nvSpPr>
        <p:spPr>
          <a:xfrm>
            <a:off x="8605982" y="3685777"/>
            <a:ext cx="1666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Recording B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2" name="Recording_A">
            <a:hlinkClick r:id="" action="ppaction://media"/>
            <a:extLst>
              <a:ext uri="{FF2B5EF4-FFF2-40B4-BE49-F238E27FC236}">
                <a16:creationId xmlns:a16="http://schemas.microsoft.com/office/drawing/2014/main" id="{213A1040-D087-4589-A0BE-69AC164ED0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50766" y="5373216"/>
            <a:ext cx="609600" cy="609600"/>
          </a:xfrm>
          <a:prstGeom prst="rect">
            <a:avLst/>
          </a:prstGeom>
        </p:spPr>
      </p:pic>
      <p:pic>
        <p:nvPicPr>
          <p:cNvPr id="13" name="Recording_B">
            <a:hlinkClick r:id="" action="ppaction://media"/>
            <a:extLst>
              <a:ext uri="{FF2B5EF4-FFF2-40B4-BE49-F238E27FC236}">
                <a16:creationId xmlns:a16="http://schemas.microsoft.com/office/drawing/2014/main" id="{F0CA6779-E621-420A-8148-2087F50072A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63808" y="55172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8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/>
          <a:lstStyle/>
          <a:p>
            <a:r>
              <a:rPr lang="en-US" dirty="0"/>
              <a:t>“One” from the same person.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3429000"/>
            <a:ext cx="4110268" cy="308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3429000"/>
            <a:ext cx="4110268" cy="3081527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71FCFF1-2DF6-49B6-BD9C-3B72D14AF741}"/>
              </a:ext>
            </a:extLst>
          </p:cNvPr>
          <p:cNvSpPr/>
          <p:nvPr/>
        </p:nvSpPr>
        <p:spPr>
          <a:xfrm>
            <a:off x="2207568" y="5740658"/>
            <a:ext cx="1057275" cy="69592"/>
          </a:xfrm>
          <a:custGeom>
            <a:avLst/>
            <a:gdLst>
              <a:gd name="connsiteX0" fmla="*/ 0 w 1057275"/>
              <a:gd name="connsiteY0" fmla="*/ 69592 h 69592"/>
              <a:gd name="connsiteX1" fmla="*/ 342900 w 1057275"/>
              <a:gd name="connsiteY1" fmla="*/ 48161 h 69592"/>
              <a:gd name="connsiteX2" fmla="*/ 788193 w 1057275"/>
              <a:gd name="connsiteY2" fmla="*/ 536 h 69592"/>
              <a:gd name="connsiteX3" fmla="*/ 1057275 w 1057275"/>
              <a:gd name="connsiteY3" fmla="*/ 26730 h 6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69592">
                <a:moveTo>
                  <a:pt x="0" y="69592"/>
                </a:moveTo>
                <a:cubicBezTo>
                  <a:pt x="105767" y="64631"/>
                  <a:pt x="211535" y="59670"/>
                  <a:pt x="342900" y="48161"/>
                </a:cubicBezTo>
                <a:cubicBezTo>
                  <a:pt x="474265" y="36652"/>
                  <a:pt x="669131" y="4108"/>
                  <a:pt x="788193" y="536"/>
                </a:cubicBezTo>
                <a:cubicBezTo>
                  <a:pt x="907255" y="-3036"/>
                  <a:pt x="982265" y="11847"/>
                  <a:pt x="1057275" y="2673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C2F49C-F256-42A5-A710-B204A9983265}"/>
              </a:ext>
            </a:extLst>
          </p:cNvPr>
          <p:cNvSpPr/>
          <p:nvPr/>
        </p:nvSpPr>
        <p:spPr>
          <a:xfrm>
            <a:off x="2217093" y="5553075"/>
            <a:ext cx="1092993" cy="233363"/>
          </a:xfrm>
          <a:custGeom>
            <a:avLst/>
            <a:gdLst>
              <a:gd name="connsiteX0" fmla="*/ 0 w 1092993"/>
              <a:gd name="connsiteY0" fmla="*/ 233363 h 233363"/>
              <a:gd name="connsiteX1" fmla="*/ 352425 w 1092993"/>
              <a:gd name="connsiteY1" fmla="*/ 200025 h 233363"/>
              <a:gd name="connsiteX2" fmla="*/ 623887 w 1092993"/>
              <a:gd name="connsiteY2" fmla="*/ 107156 h 233363"/>
              <a:gd name="connsiteX3" fmla="*/ 1092993 w 1092993"/>
              <a:gd name="connsiteY3" fmla="*/ 0 h 23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993" h="233363">
                <a:moveTo>
                  <a:pt x="0" y="233363"/>
                </a:moveTo>
                <a:cubicBezTo>
                  <a:pt x="124222" y="227211"/>
                  <a:pt x="248444" y="221059"/>
                  <a:pt x="352425" y="200025"/>
                </a:cubicBezTo>
                <a:cubicBezTo>
                  <a:pt x="456406" y="178991"/>
                  <a:pt x="500459" y="140493"/>
                  <a:pt x="623887" y="107156"/>
                </a:cubicBezTo>
                <a:cubicBezTo>
                  <a:pt x="747315" y="73819"/>
                  <a:pt x="920154" y="36909"/>
                  <a:pt x="1092993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122DBC-66A7-4574-9D7B-A4D8D7F0C340}"/>
              </a:ext>
            </a:extLst>
          </p:cNvPr>
          <p:cNvSpPr/>
          <p:nvPr/>
        </p:nvSpPr>
        <p:spPr>
          <a:xfrm>
            <a:off x="2535386" y="5013176"/>
            <a:ext cx="648072" cy="66030"/>
          </a:xfrm>
          <a:custGeom>
            <a:avLst/>
            <a:gdLst>
              <a:gd name="connsiteX0" fmla="*/ 0 w 803275"/>
              <a:gd name="connsiteY0" fmla="*/ 60325 h 60325"/>
              <a:gd name="connsiteX1" fmla="*/ 479425 w 803275"/>
              <a:gd name="connsiteY1" fmla="*/ 15875 h 60325"/>
              <a:gd name="connsiteX2" fmla="*/ 803275 w 803275"/>
              <a:gd name="connsiteY2" fmla="*/ 0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275" h="60325">
                <a:moveTo>
                  <a:pt x="0" y="60325"/>
                </a:moveTo>
                <a:lnTo>
                  <a:pt x="479425" y="15875"/>
                </a:lnTo>
                <a:cubicBezTo>
                  <a:pt x="613304" y="5821"/>
                  <a:pt x="708289" y="2910"/>
                  <a:pt x="803275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C934C42-721E-4E0D-BA67-AB42838230D1}"/>
              </a:ext>
            </a:extLst>
          </p:cNvPr>
          <p:cNvSpPr/>
          <p:nvPr/>
        </p:nvSpPr>
        <p:spPr>
          <a:xfrm>
            <a:off x="3034655" y="4686300"/>
            <a:ext cx="225425" cy="196850"/>
          </a:xfrm>
          <a:custGeom>
            <a:avLst/>
            <a:gdLst>
              <a:gd name="connsiteX0" fmla="*/ 0 w 225425"/>
              <a:gd name="connsiteY0" fmla="*/ 0 h 196850"/>
              <a:gd name="connsiteX1" fmla="*/ 161925 w 225425"/>
              <a:gd name="connsiteY1" fmla="*/ 85725 h 196850"/>
              <a:gd name="connsiteX2" fmla="*/ 225425 w 225425"/>
              <a:gd name="connsiteY2" fmla="*/ 1968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196850">
                <a:moveTo>
                  <a:pt x="0" y="0"/>
                </a:moveTo>
                <a:cubicBezTo>
                  <a:pt x="62177" y="26458"/>
                  <a:pt x="124354" y="52917"/>
                  <a:pt x="161925" y="85725"/>
                </a:cubicBezTo>
                <a:cubicBezTo>
                  <a:pt x="199496" y="118533"/>
                  <a:pt x="212460" y="157691"/>
                  <a:pt x="225425" y="19685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57556CA-7578-4104-9467-B585069310A5}"/>
              </a:ext>
            </a:extLst>
          </p:cNvPr>
          <p:cNvSpPr/>
          <p:nvPr/>
        </p:nvSpPr>
        <p:spPr>
          <a:xfrm>
            <a:off x="2895426" y="4807595"/>
            <a:ext cx="297979" cy="66030"/>
          </a:xfrm>
          <a:custGeom>
            <a:avLst/>
            <a:gdLst>
              <a:gd name="connsiteX0" fmla="*/ 0 w 266700"/>
              <a:gd name="connsiteY0" fmla="*/ 0 h 44450"/>
              <a:gd name="connsiteX1" fmla="*/ 266700 w 266700"/>
              <a:gd name="connsiteY1" fmla="*/ 44450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700" h="44450">
                <a:moveTo>
                  <a:pt x="0" y="0"/>
                </a:moveTo>
                <a:cubicBezTo>
                  <a:pt x="110860" y="15610"/>
                  <a:pt x="221721" y="31221"/>
                  <a:pt x="266700" y="4445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314EF3D-4340-404D-A6A1-BFCBEB88D00E}"/>
              </a:ext>
            </a:extLst>
          </p:cNvPr>
          <p:cNvSpPr/>
          <p:nvPr/>
        </p:nvSpPr>
        <p:spPr>
          <a:xfrm>
            <a:off x="8223250" y="5760156"/>
            <a:ext cx="946150" cy="37394"/>
          </a:xfrm>
          <a:custGeom>
            <a:avLst/>
            <a:gdLst>
              <a:gd name="connsiteX0" fmla="*/ 0 w 946150"/>
              <a:gd name="connsiteY0" fmla="*/ 37394 h 37394"/>
              <a:gd name="connsiteX1" fmla="*/ 549275 w 946150"/>
              <a:gd name="connsiteY1" fmla="*/ 2469 h 37394"/>
              <a:gd name="connsiteX2" fmla="*/ 946150 w 946150"/>
              <a:gd name="connsiteY2" fmla="*/ 5644 h 3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6150" h="37394">
                <a:moveTo>
                  <a:pt x="0" y="37394"/>
                </a:moveTo>
                <a:cubicBezTo>
                  <a:pt x="195791" y="22577"/>
                  <a:pt x="391583" y="7761"/>
                  <a:pt x="549275" y="2469"/>
                </a:cubicBezTo>
                <a:cubicBezTo>
                  <a:pt x="706967" y="-2823"/>
                  <a:pt x="826558" y="1410"/>
                  <a:pt x="946150" y="5644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694BA2C-E2C3-42E0-AD9E-339EDC5F48E8}"/>
              </a:ext>
            </a:extLst>
          </p:cNvPr>
          <p:cNvSpPr/>
          <p:nvPr/>
        </p:nvSpPr>
        <p:spPr>
          <a:xfrm>
            <a:off x="8458200" y="5008574"/>
            <a:ext cx="660400" cy="46026"/>
          </a:xfrm>
          <a:custGeom>
            <a:avLst/>
            <a:gdLst>
              <a:gd name="connsiteX0" fmla="*/ 0 w 660400"/>
              <a:gd name="connsiteY0" fmla="*/ 46026 h 46026"/>
              <a:gd name="connsiteX1" fmla="*/ 374650 w 660400"/>
              <a:gd name="connsiteY1" fmla="*/ 1576 h 46026"/>
              <a:gd name="connsiteX2" fmla="*/ 660400 w 660400"/>
              <a:gd name="connsiteY2" fmla="*/ 14276 h 4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46026">
                <a:moveTo>
                  <a:pt x="0" y="46026"/>
                </a:moveTo>
                <a:cubicBezTo>
                  <a:pt x="132291" y="26447"/>
                  <a:pt x="264583" y="6868"/>
                  <a:pt x="374650" y="1576"/>
                </a:cubicBezTo>
                <a:cubicBezTo>
                  <a:pt x="484717" y="-3716"/>
                  <a:pt x="572558" y="5280"/>
                  <a:pt x="660400" y="14276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A98513-2418-4E4A-8F0F-9B411C22629E}"/>
              </a:ext>
            </a:extLst>
          </p:cNvPr>
          <p:cNvSpPr/>
          <p:nvPr/>
        </p:nvSpPr>
        <p:spPr>
          <a:xfrm>
            <a:off x="8686800" y="4747409"/>
            <a:ext cx="419100" cy="91291"/>
          </a:xfrm>
          <a:custGeom>
            <a:avLst/>
            <a:gdLst>
              <a:gd name="connsiteX0" fmla="*/ 0 w 419100"/>
              <a:gd name="connsiteY0" fmla="*/ 34141 h 91291"/>
              <a:gd name="connsiteX1" fmla="*/ 330200 w 419100"/>
              <a:gd name="connsiteY1" fmla="*/ 2391 h 91291"/>
              <a:gd name="connsiteX2" fmla="*/ 419100 w 419100"/>
              <a:gd name="connsiteY2" fmla="*/ 91291 h 9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91291">
                <a:moveTo>
                  <a:pt x="0" y="34141"/>
                </a:moveTo>
                <a:cubicBezTo>
                  <a:pt x="130175" y="13503"/>
                  <a:pt x="260350" y="-7134"/>
                  <a:pt x="330200" y="2391"/>
                </a:cubicBezTo>
                <a:cubicBezTo>
                  <a:pt x="400050" y="11916"/>
                  <a:pt x="409575" y="51603"/>
                  <a:pt x="419100" y="91291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246107-7A63-4253-A727-8DF169708112}"/>
              </a:ext>
            </a:extLst>
          </p:cNvPr>
          <p:cNvSpPr/>
          <p:nvPr/>
        </p:nvSpPr>
        <p:spPr>
          <a:xfrm>
            <a:off x="8267700" y="5545817"/>
            <a:ext cx="919163" cy="197758"/>
          </a:xfrm>
          <a:custGeom>
            <a:avLst/>
            <a:gdLst>
              <a:gd name="connsiteX0" fmla="*/ 0 w 919163"/>
              <a:gd name="connsiteY0" fmla="*/ 197758 h 197758"/>
              <a:gd name="connsiteX1" fmla="*/ 366713 w 919163"/>
              <a:gd name="connsiteY1" fmla="*/ 112033 h 197758"/>
              <a:gd name="connsiteX2" fmla="*/ 742950 w 919163"/>
              <a:gd name="connsiteY2" fmla="*/ 7258 h 197758"/>
              <a:gd name="connsiteX3" fmla="*/ 919163 w 919163"/>
              <a:gd name="connsiteY3" fmla="*/ 7258 h 19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163" h="197758">
                <a:moveTo>
                  <a:pt x="0" y="197758"/>
                </a:moveTo>
                <a:cubicBezTo>
                  <a:pt x="121444" y="170770"/>
                  <a:pt x="242888" y="143783"/>
                  <a:pt x="366713" y="112033"/>
                </a:cubicBezTo>
                <a:cubicBezTo>
                  <a:pt x="490538" y="80283"/>
                  <a:pt x="650875" y="24720"/>
                  <a:pt x="742950" y="7258"/>
                </a:cubicBezTo>
                <a:cubicBezTo>
                  <a:pt x="835025" y="-10204"/>
                  <a:pt x="879475" y="9639"/>
                  <a:pt x="919163" y="725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7F4C3-B077-4CC1-B028-0604D0CF2471}"/>
              </a:ext>
            </a:extLst>
          </p:cNvPr>
          <p:cNvSpPr txBox="1"/>
          <p:nvPr/>
        </p:nvSpPr>
        <p:spPr>
          <a:xfrm>
            <a:off x="2762113" y="3685776"/>
            <a:ext cx="1677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Recording A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032BF-76F8-4A0D-B45E-150DC2C1FBB1}"/>
              </a:ext>
            </a:extLst>
          </p:cNvPr>
          <p:cNvSpPr txBox="1"/>
          <p:nvPr/>
        </p:nvSpPr>
        <p:spPr>
          <a:xfrm>
            <a:off x="8616280" y="3685777"/>
            <a:ext cx="1666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Recording B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2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/>
          <a:lstStyle/>
          <a:p>
            <a:r>
              <a:rPr lang="en-US" dirty="0"/>
              <a:t>“We were away a year ago” from Ian and Suzanne voice.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3429000"/>
            <a:ext cx="4110268" cy="308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3429000"/>
            <a:ext cx="4110268" cy="308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6F706-B80C-40CC-8DE6-4CA8F9AEB9B1}"/>
              </a:ext>
            </a:extLst>
          </p:cNvPr>
          <p:cNvSpPr txBox="1"/>
          <p:nvPr/>
        </p:nvSpPr>
        <p:spPr>
          <a:xfrm>
            <a:off x="3629886" y="3669407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Ian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7273D-8EB6-4929-872B-FE0A11134B86}"/>
              </a:ext>
            </a:extLst>
          </p:cNvPr>
          <p:cNvSpPr txBox="1"/>
          <p:nvPr/>
        </p:nvSpPr>
        <p:spPr>
          <a:xfrm>
            <a:off x="9042960" y="3669407"/>
            <a:ext cx="122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Suzanne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we were away a year ago_lrr">
            <a:hlinkClick r:id="" action="ppaction://media"/>
            <a:extLst>
              <a:ext uri="{FF2B5EF4-FFF2-40B4-BE49-F238E27FC236}">
                <a16:creationId xmlns:a16="http://schemas.microsoft.com/office/drawing/2014/main" id="{3CF1D4A3-FF7B-471E-B87F-24698F501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81601" y="5373216"/>
            <a:ext cx="609600" cy="609600"/>
          </a:xfrm>
          <a:prstGeom prst="rect">
            <a:avLst/>
          </a:prstGeom>
        </p:spPr>
      </p:pic>
      <p:pic>
        <p:nvPicPr>
          <p:cNvPr id="8" name="we were away a year ago_suzanne">
            <a:hlinkClick r:id="" action="ppaction://media"/>
            <a:extLst>
              <a:ext uri="{FF2B5EF4-FFF2-40B4-BE49-F238E27FC236}">
                <a16:creationId xmlns:a16="http://schemas.microsoft.com/office/drawing/2014/main" id="{58A6BB4C-1FE0-418D-935E-2C91B0246A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95401" y="53732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/>
          <a:lstStyle/>
          <a:p>
            <a:r>
              <a:rPr lang="en-US" dirty="0"/>
              <a:t>“We were away a year ago” from Ian and Suzanne voice.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43" y="3429000"/>
            <a:ext cx="4110268" cy="308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3429000"/>
            <a:ext cx="4110268" cy="308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6F706-B80C-40CC-8DE6-4CA8F9AEB9B1}"/>
              </a:ext>
            </a:extLst>
          </p:cNvPr>
          <p:cNvSpPr txBox="1"/>
          <p:nvPr/>
        </p:nvSpPr>
        <p:spPr>
          <a:xfrm>
            <a:off x="3629886" y="3669407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Ian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7273D-8EB6-4929-872B-FE0A11134B86}"/>
              </a:ext>
            </a:extLst>
          </p:cNvPr>
          <p:cNvSpPr txBox="1"/>
          <p:nvPr/>
        </p:nvSpPr>
        <p:spPr>
          <a:xfrm>
            <a:off x="9048328" y="3669407"/>
            <a:ext cx="122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Suzanne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0A744E-8CF1-472B-8D02-B2765A4A0CC5}"/>
              </a:ext>
            </a:extLst>
          </p:cNvPr>
          <p:cNvSpPr/>
          <p:nvPr/>
        </p:nvSpPr>
        <p:spPr>
          <a:xfrm>
            <a:off x="1709738" y="3995721"/>
            <a:ext cx="871537" cy="1805004"/>
          </a:xfrm>
          <a:custGeom>
            <a:avLst/>
            <a:gdLst>
              <a:gd name="connsiteX0" fmla="*/ 0 w 871537"/>
              <a:gd name="connsiteY0" fmla="*/ 1805004 h 1805004"/>
              <a:gd name="connsiteX1" fmla="*/ 109537 w 871537"/>
              <a:gd name="connsiteY1" fmla="*/ 1671654 h 1805004"/>
              <a:gd name="connsiteX2" fmla="*/ 190500 w 871537"/>
              <a:gd name="connsiteY2" fmla="*/ 1219217 h 1805004"/>
              <a:gd name="connsiteX3" fmla="*/ 247650 w 871537"/>
              <a:gd name="connsiteY3" fmla="*/ 17 h 1805004"/>
              <a:gd name="connsiteX4" fmla="*/ 323850 w 871537"/>
              <a:gd name="connsiteY4" fmla="*/ 1247792 h 1805004"/>
              <a:gd name="connsiteX5" fmla="*/ 500062 w 871537"/>
              <a:gd name="connsiteY5" fmla="*/ 1738329 h 1805004"/>
              <a:gd name="connsiteX6" fmla="*/ 700087 w 871537"/>
              <a:gd name="connsiteY6" fmla="*/ 1562117 h 1805004"/>
              <a:gd name="connsiteX7" fmla="*/ 871537 w 871537"/>
              <a:gd name="connsiteY7" fmla="*/ 1733567 h 180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37" h="1805004">
                <a:moveTo>
                  <a:pt x="0" y="1805004"/>
                </a:moveTo>
                <a:cubicBezTo>
                  <a:pt x="38893" y="1787144"/>
                  <a:pt x="77787" y="1769285"/>
                  <a:pt x="109537" y="1671654"/>
                </a:cubicBezTo>
                <a:cubicBezTo>
                  <a:pt x="141287" y="1574023"/>
                  <a:pt x="167481" y="1497823"/>
                  <a:pt x="190500" y="1219217"/>
                </a:cubicBezTo>
                <a:cubicBezTo>
                  <a:pt x="213519" y="940611"/>
                  <a:pt x="225425" y="-4746"/>
                  <a:pt x="247650" y="17"/>
                </a:cubicBezTo>
                <a:cubicBezTo>
                  <a:pt x="269875" y="4779"/>
                  <a:pt x="281781" y="958073"/>
                  <a:pt x="323850" y="1247792"/>
                </a:cubicBezTo>
                <a:cubicBezTo>
                  <a:pt x="365919" y="1537511"/>
                  <a:pt x="437356" y="1685942"/>
                  <a:pt x="500062" y="1738329"/>
                </a:cubicBezTo>
                <a:cubicBezTo>
                  <a:pt x="562768" y="1790716"/>
                  <a:pt x="638175" y="1562911"/>
                  <a:pt x="700087" y="1562117"/>
                </a:cubicBezTo>
                <a:cubicBezTo>
                  <a:pt x="761999" y="1561323"/>
                  <a:pt x="816768" y="1647445"/>
                  <a:pt x="871537" y="1733567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DFF161-B5B9-4CBB-95D2-44DC22C62B3E}"/>
              </a:ext>
            </a:extLst>
          </p:cNvPr>
          <p:cNvSpPr/>
          <p:nvPr/>
        </p:nvSpPr>
        <p:spPr>
          <a:xfrm>
            <a:off x="2705100" y="5214938"/>
            <a:ext cx="504825" cy="509587"/>
          </a:xfrm>
          <a:custGeom>
            <a:avLst/>
            <a:gdLst>
              <a:gd name="connsiteX0" fmla="*/ 0 w 504825"/>
              <a:gd name="connsiteY0" fmla="*/ 509587 h 509587"/>
              <a:gd name="connsiteX1" fmla="*/ 100013 w 504825"/>
              <a:gd name="connsiteY1" fmla="*/ 209550 h 509587"/>
              <a:gd name="connsiteX2" fmla="*/ 280988 w 504825"/>
              <a:gd name="connsiteY2" fmla="*/ 33337 h 509587"/>
              <a:gd name="connsiteX3" fmla="*/ 409575 w 504825"/>
              <a:gd name="connsiteY3" fmla="*/ 128587 h 509587"/>
              <a:gd name="connsiteX4" fmla="*/ 504825 w 504825"/>
              <a:gd name="connsiteY4" fmla="*/ 0 h 50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9587">
                <a:moveTo>
                  <a:pt x="0" y="509587"/>
                </a:moveTo>
                <a:cubicBezTo>
                  <a:pt x="26591" y="399256"/>
                  <a:pt x="53182" y="288925"/>
                  <a:pt x="100013" y="209550"/>
                </a:cubicBezTo>
                <a:cubicBezTo>
                  <a:pt x="146844" y="130175"/>
                  <a:pt x="229394" y="46831"/>
                  <a:pt x="280988" y="33337"/>
                </a:cubicBezTo>
                <a:cubicBezTo>
                  <a:pt x="332582" y="19843"/>
                  <a:pt x="372269" y="134143"/>
                  <a:pt x="409575" y="128587"/>
                </a:cubicBezTo>
                <a:cubicBezTo>
                  <a:pt x="446881" y="123031"/>
                  <a:pt x="475853" y="61515"/>
                  <a:pt x="504825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83C38E-CE0B-49C0-A4CF-F0E2F8DECD15}"/>
              </a:ext>
            </a:extLst>
          </p:cNvPr>
          <p:cNvSpPr/>
          <p:nvPr/>
        </p:nvSpPr>
        <p:spPr>
          <a:xfrm>
            <a:off x="2771775" y="4728949"/>
            <a:ext cx="666750" cy="147851"/>
          </a:xfrm>
          <a:custGeom>
            <a:avLst/>
            <a:gdLst>
              <a:gd name="connsiteX0" fmla="*/ 0 w 666750"/>
              <a:gd name="connsiteY0" fmla="*/ 147851 h 147851"/>
              <a:gd name="connsiteX1" fmla="*/ 309563 w 666750"/>
              <a:gd name="connsiteY1" fmla="*/ 81176 h 147851"/>
              <a:gd name="connsiteX2" fmla="*/ 442913 w 666750"/>
              <a:gd name="connsiteY2" fmla="*/ 214 h 147851"/>
              <a:gd name="connsiteX3" fmla="*/ 666750 w 666750"/>
              <a:gd name="connsiteY3" fmla="*/ 62126 h 14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0" h="147851">
                <a:moveTo>
                  <a:pt x="0" y="147851"/>
                </a:moveTo>
                <a:cubicBezTo>
                  <a:pt x="117872" y="126816"/>
                  <a:pt x="235744" y="105782"/>
                  <a:pt x="309563" y="81176"/>
                </a:cubicBezTo>
                <a:cubicBezTo>
                  <a:pt x="383382" y="56570"/>
                  <a:pt x="383382" y="3389"/>
                  <a:pt x="442913" y="214"/>
                </a:cubicBezTo>
                <a:cubicBezTo>
                  <a:pt x="502444" y="-2961"/>
                  <a:pt x="584597" y="29582"/>
                  <a:pt x="666750" y="62126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3158E75-1EEA-4A71-83D1-8BE74A38383F}"/>
              </a:ext>
            </a:extLst>
          </p:cNvPr>
          <p:cNvSpPr/>
          <p:nvPr/>
        </p:nvSpPr>
        <p:spPr>
          <a:xfrm>
            <a:off x="2781300" y="5114753"/>
            <a:ext cx="425221" cy="57494"/>
          </a:xfrm>
          <a:custGeom>
            <a:avLst/>
            <a:gdLst>
              <a:gd name="connsiteX0" fmla="*/ 0 w 425221"/>
              <a:gd name="connsiteY0" fmla="*/ 43035 h 57494"/>
              <a:gd name="connsiteX1" fmla="*/ 161925 w 425221"/>
              <a:gd name="connsiteY1" fmla="*/ 172 h 57494"/>
              <a:gd name="connsiteX2" fmla="*/ 385763 w 425221"/>
              <a:gd name="connsiteY2" fmla="*/ 57322 h 57494"/>
              <a:gd name="connsiteX3" fmla="*/ 423863 w 425221"/>
              <a:gd name="connsiteY3" fmla="*/ 14460 h 5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221" h="57494">
                <a:moveTo>
                  <a:pt x="0" y="43035"/>
                </a:moveTo>
                <a:cubicBezTo>
                  <a:pt x="48815" y="20413"/>
                  <a:pt x="97631" y="-2209"/>
                  <a:pt x="161925" y="172"/>
                </a:cubicBezTo>
                <a:cubicBezTo>
                  <a:pt x="226219" y="2553"/>
                  <a:pt x="342107" y="54941"/>
                  <a:pt x="385763" y="57322"/>
                </a:cubicBezTo>
                <a:cubicBezTo>
                  <a:pt x="429419" y="59703"/>
                  <a:pt x="426641" y="37081"/>
                  <a:pt x="423863" y="1446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3BB8227-7A40-4447-A774-33B1F7AEC4AD}"/>
              </a:ext>
            </a:extLst>
          </p:cNvPr>
          <p:cNvSpPr/>
          <p:nvPr/>
        </p:nvSpPr>
        <p:spPr>
          <a:xfrm>
            <a:off x="3365500" y="5197475"/>
            <a:ext cx="454025" cy="406798"/>
          </a:xfrm>
          <a:custGeom>
            <a:avLst/>
            <a:gdLst>
              <a:gd name="connsiteX0" fmla="*/ 0 w 454025"/>
              <a:gd name="connsiteY0" fmla="*/ 0 h 406798"/>
              <a:gd name="connsiteX1" fmla="*/ 165100 w 454025"/>
              <a:gd name="connsiteY1" fmla="*/ 146050 h 406798"/>
              <a:gd name="connsiteX2" fmla="*/ 295275 w 454025"/>
              <a:gd name="connsiteY2" fmla="*/ 406400 h 406798"/>
              <a:gd name="connsiteX3" fmla="*/ 454025 w 454025"/>
              <a:gd name="connsiteY3" fmla="*/ 82550 h 40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025" h="406798">
                <a:moveTo>
                  <a:pt x="0" y="0"/>
                </a:moveTo>
                <a:cubicBezTo>
                  <a:pt x="57944" y="39158"/>
                  <a:pt x="115888" y="78317"/>
                  <a:pt x="165100" y="146050"/>
                </a:cubicBezTo>
                <a:cubicBezTo>
                  <a:pt x="214312" y="213783"/>
                  <a:pt x="247121" y="416983"/>
                  <a:pt x="295275" y="406400"/>
                </a:cubicBezTo>
                <a:cubicBezTo>
                  <a:pt x="343429" y="395817"/>
                  <a:pt x="398727" y="239183"/>
                  <a:pt x="454025" y="8255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14FC76-B2E5-42D6-8256-B93CF0B9CF89}"/>
              </a:ext>
            </a:extLst>
          </p:cNvPr>
          <p:cNvSpPr/>
          <p:nvPr/>
        </p:nvSpPr>
        <p:spPr>
          <a:xfrm>
            <a:off x="4010025" y="5467350"/>
            <a:ext cx="352425" cy="222250"/>
          </a:xfrm>
          <a:custGeom>
            <a:avLst/>
            <a:gdLst>
              <a:gd name="connsiteX0" fmla="*/ 0 w 352425"/>
              <a:gd name="connsiteY0" fmla="*/ 0 h 222250"/>
              <a:gd name="connsiteX1" fmla="*/ 187325 w 352425"/>
              <a:gd name="connsiteY1" fmla="*/ 98425 h 222250"/>
              <a:gd name="connsiteX2" fmla="*/ 352425 w 352425"/>
              <a:gd name="connsiteY2" fmla="*/ 22225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25" h="222250">
                <a:moveTo>
                  <a:pt x="0" y="0"/>
                </a:moveTo>
                <a:cubicBezTo>
                  <a:pt x="64294" y="30691"/>
                  <a:pt x="128588" y="61383"/>
                  <a:pt x="187325" y="98425"/>
                </a:cubicBezTo>
                <a:cubicBezTo>
                  <a:pt x="246062" y="135467"/>
                  <a:pt x="299243" y="178858"/>
                  <a:pt x="352425" y="22225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A43468D-4EF6-4992-989E-FF421CD582E8}"/>
              </a:ext>
            </a:extLst>
          </p:cNvPr>
          <p:cNvSpPr/>
          <p:nvPr/>
        </p:nvSpPr>
        <p:spPr>
          <a:xfrm>
            <a:off x="4060825" y="5235575"/>
            <a:ext cx="196850" cy="9357"/>
          </a:xfrm>
          <a:custGeom>
            <a:avLst/>
            <a:gdLst>
              <a:gd name="connsiteX0" fmla="*/ 0 w 196850"/>
              <a:gd name="connsiteY0" fmla="*/ 3175 h 9357"/>
              <a:gd name="connsiteX1" fmla="*/ 196850 w 196850"/>
              <a:gd name="connsiteY1" fmla="*/ 0 h 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850" h="9357">
                <a:moveTo>
                  <a:pt x="0" y="3175"/>
                </a:moveTo>
                <a:cubicBezTo>
                  <a:pt x="80962" y="8996"/>
                  <a:pt x="161925" y="14817"/>
                  <a:pt x="196850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54D840-5B8A-4E08-8181-69C8ABCD7C21}"/>
              </a:ext>
            </a:extLst>
          </p:cNvPr>
          <p:cNvSpPr/>
          <p:nvPr/>
        </p:nvSpPr>
        <p:spPr>
          <a:xfrm>
            <a:off x="7548003" y="4104585"/>
            <a:ext cx="923925" cy="1672971"/>
          </a:xfrm>
          <a:custGeom>
            <a:avLst/>
            <a:gdLst>
              <a:gd name="connsiteX0" fmla="*/ 0 w 923925"/>
              <a:gd name="connsiteY0" fmla="*/ 1662803 h 1672971"/>
              <a:gd name="connsiteX1" fmla="*/ 147637 w 923925"/>
              <a:gd name="connsiteY1" fmla="*/ 1615178 h 1672971"/>
              <a:gd name="connsiteX2" fmla="*/ 204787 w 923925"/>
              <a:gd name="connsiteY2" fmla="*/ 1219890 h 1672971"/>
              <a:gd name="connsiteX3" fmla="*/ 276225 w 923925"/>
              <a:gd name="connsiteY3" fmla="*/ 690 h 1672971"/>
              <a:gd name="connsiteX4" fmla="*/ 433387 w 923925"/>
              <a:gd name="connsiteY4" fmla="*/ 1053203 h 1672971"/>
              <a:gd name="connsiteX5" fmla="*/ 542925 w 923925"/>
              <a:gd name="connsiteY5" fmla="*/ 1572315 h 1672971"/>
              <a:gd name="connsiteX6" fmla="*/ 752475 w 923925"/>
              <a:gd name="connsiteY6" fmla="*/ 1310378 h 1672971"/>
              <a:gd name="connsiteX7" fmla="*/ 923925 w 923925"/>
              <a:gd name="connsiteY7" fmla="*/ 1591365 h 167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3925" h="1672971">
                <a:moveTo>
                  <a:pt x="0" y="1662803"/>
                </a:moveTo>
                <a:cubicBezTo>
                  <a:pt x="56753" y="1675900"/>
                  <a:pt x="113506" y="1688997"/>
                  <a:pt x="147637" y="1615178"/>
                </a:cubicBezTo>
                <a:cubicBezTo>
                  <a:pt x="181768" y="1541359"/>
                  <a:pt x="183356" y="1488971"/>
                  <a:pt x="204787" y="1219890"/>
                </a:cubicBezTo>
                <a:cubicBezTo>
                  <a:pt x="226218" y="950809"/>
                  <a:pt x="238125" y="28471"/>
                  <a:pt x="276225" y="690"/>
                </a:cubicBezTo>
                <a:cubicBezTo>
                  <a:pt x="314325" y="-27091"/>
                  <a:pt x="388937" y="791266"/>
                  <a:pt x="433387" y="1053203"/>
                </a:cubicBezTo>
                <a:cubicBezTo>
                  <a:pt x="477837" y="1315140"/>
                  <a:pt x="489744" y="1529453"/>
                  <a:pt x="542925" y="1572315"/>
                </a:cubicBezTo>
                <a:cubicBezTo>
                  <a:pt x="596106" y="1615177"/>
                  <a:pt x="688975" y="1307203"/>
                  <a:pt x="752475" y="1310378"/>
                </a:cubicBezTo>
                <a:cubicBezTo>
                  <a:pt x="815975" y="1313553"/>
                  <a:pt x="848519" y="1562790"/>
                  <a:pt x="923925" y="1591365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03104E-53A8-4A5B-B370-DBD1170AE129}"/>
              </a:ext>
            </a:extLst>
          </p:cNvPr>
          <p:cNvSpPr/>
          <p:nvPr/>
        </p:nvSpPr>
        <p:spPr>
          <a:xfrm>
            <a:off x="8590990" y="5118015"/>
            <a:ext cx="581025" cy="554123"/>
          </a:xfrm>
          <a:custGeom>
            <a:avLst/>
            <a:gdLst>
              <a:gd name="connsiteX0" fmla="*/ 0 w 581025"/>
              <a:gd name="connsiteY0" fmla="*/ 554123 h 554123"/>
              <a:gd name="connsiteX1" fmla="*/ 85725 w 581025"/>
              <a:gd name="connsiteY1" fmla="*/ 177885 h 554123"/>
              <a:gd name="connsiteX2" fmla="*/ 400050 w 581025"/>
              <a:gd name="connsiteY2" fmla="*/ 1673 h 554123"/>
              <a:gd name="connsiteX3" fmla="*/ 466725 w 581025"/>
              <a:gd name="connsiteY3" fmla="*/ 273135 h 554123"/>
              <a:gd name="connsiteX4" fmla="*/ 581025 w 581025"/>
              <a:gd name="connsiteY4" fmla="*/ 68348 h 5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025" h="554123">
                <a:moveTo>
                  <a:pt x="0" y="554123"/>
                </a:moveTo>
                <a:cubicBezTo>
                  <a:pt x="9525" y="412041"/>
                  <a:pt x="19050" y="269960"/>
                  <a:pt x="85725" y="177885"/>
                </a:cubicBezTo>
                <a:cubicBezTo>
                  <a:pt x="152400" y="85810"/>
                  <a:pt x="336550" y="-14202"/>
                  <a:pt x="400050" y="1673"/>
                </a:cubicBezTo>
                <a:cubicBezTo>
                  <a:pt x="463550" y="17548"/>
                  <a:pt x="436563" y="262023"/>
                  <a:pt x="466725" y="273135"/>
                </a:cubicBezTo>
                <a:cubicBezTo>
                  <a:pt x="496887" y="284247"/>
                  <a:pt x="538956" y="176297"/>
                  <a:pt x="581025" y="6834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4790906-F7AF-4F2C-9B13-139F961FE887}"/>
              </a:ext>
            </a:extLst>
          </p:cNvPr>
          <p:cNvSpPr/>
          <p:nvPr/>
        </p:nvSpPr>
        <p:spPr>
          <a:xfrm>
            <a:off x="9472053" y="4943475"/>
            <a:ext cx="219075" cy="609965"/>
          </a:xfrm>
          <a:custGeom>
            <a:avLst/>
            <a:gdLst>
              <a:gd name="connsiteX0" fmla="*/ 0 w 219075"/>
              <a:gd name="connsiteY0" fmla="*/ 0 h 609965"/>
              <a:gd name="connsiteX1" fmla="*/ 28575 w 219075"/>
              <a:gd name="connsiteY1" fmla="*/ 376238 h 609965"/>
              <a:gd name="connsiteX2" fmla="*/ 133350 w 219075"/>
              <a:gd name="connsiteY2" fmla="*/ 609600 h 609965"/>
              <a:gd name="connsiteX3" fmla="*/ 219075 w 219075"/>
              <a:gd name="connsiteY3" fmla="*/ 419100 h 60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" h="609965">
                <a:moveTo>
                  <a:pt x="0" y="0"/>
                </a:moveTo>
                <a:cubicBezTo>
                  <a:pt x="3175" y="137319"/>
                  <a:pt x="6350" y="274638"/>
                  <a:pt x="28575" y="376238"/>
                </a:cubicBezTo>
                <a:cubicBezTo>
                  <a:pt x="50800" y="477838"/>
                  <a:pt x="101600" y="602456"/>
                  <a:pt x="133350" y="609600"/>
                </a:cubicBezTo>
                <a:cubicBezTo>
                  <a:pt x="165100" y="616744"/>
                  <a:pt x="192087" y="517922"/>
                  <a:pt x="219075" y="41910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E68637-52FF-4AC9-9549-14B1208F321C}"/>
              </a:ext>
            </a:extLst>
          </p:cNvPr>
          <p:cNvSpPr/>
          <p:nvPr/>
        </p:nvSpPr>
        <p:spPr>
          <a:xfrm>
            <a:off x="9883215" y="5435600"/>
            <a:ext cx="323850" cy="184150"/>
          </a:xfrm>
          <a:custGeom>
            <a:avLst/>
            <a:gdLst>
              <a:gd name="connsiteX0" fmla="*/ 0 w 323850"/>
              <a:gd name="connsiteY0" fmla="*/ 0 h 184150"/>
              <a:gd name="connsiteX1" fmla="*/ 190500 w 323850"/>
              <a:gd name="connsiteY1" fmla="*/ 95250 h 184150"/>
              <a:gd name="connsiteX2" fmla="*/ 323850 w 323850"/>
              <a:gd name="connsiteY2" fmla="*/ 18415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" h="184150">
                <a:moveTo>
                  <a:pt x="0" y="0"/>
                </a:moveTo>
                <a:cubicBezTo>
                  <a:pt x="68262" y="32279"/>
                  <a:pt x="136525" y="64558"/>
                  <a:pt x="190500" y="95250"/>
                </a:cubicBezTo>
                <a:cubicBezTo>
                  <a:pt x="244475" y="125942"/>
                  <a:pt x="284162" y="155046"/>
                  <a:pt x="323850" y="18415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3C48A5B-E8B0-40D0-BDAD-6EA26F63DB37}"/>
              </a:ext>
            </a:extLst>
          </p:cNvPr>
          <p:cNvSpPr/>
          <p:nvPr/>
        </p:nvSpPr>
        <p:spPr>
          <a:xfrm>
            <a:off x="1873250" y="5807645"/>
            <a:ext cx="712925" cy="34355"/>
          </a:xfrm>
          <a:custGeom>
            <a:avLst/>
            <a:gdLst>
              <a:gd name="connsiteX0" fmla="*/ 0 w 712925"/>
              <a:gd name="connsiteY0" fmla="*/ 34355 h 34355"/>
              <a:gd name="connsiteX1" fmla="*/ 323850 w 712925"/>
              <a:gd name="connsiteY1" fmla="*/ 2605 h 34355"/>
              <a:gd name="connsiteX2" fmla="*/ 654050 w 712925"/>
              <a:gd name="connsiteY2" fmla="*/ 2605 h 34355"/>
              <a:gd name="connsiteX3" fmla="*/ 711200 w 712925"/>
              <a:gd name="connsiteY3" fmla="*/ 8955 h 3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925" h="34355">
                <a:moveTo>
                  <a:pt x="0" y="34355"/>
                </a:moveTo>
                <a:cubicBezTo>
                  <a:pt x="107421" y="21126"/>
                  <a:pt x="214842" y="7897"/>
                  <a:pt x="323850" y="2605"/>
                </a:cubicBezTo>
                <a:cubicBezTo>
                  <a:pt x="432858" y="-2687"/>
                  <a:pt x="589492" y="1547"/>
                  <a:pt x="654050" y="2605"/>
                </a:cubicBezTo>
                <a:cubicBezTo>
                  <a:pt x="718608" y="3663"/>
                  <a:pt x="714904" y="6309"/>
                  <a:pt x="711200" y="8955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96D805-74EC-4A6D-AC0C-88FBEBBE6F33}"/>
              </a:ext>
            </a:extLst>
          </p:cNvPr>
          <p:cNvSpPr/>
          <p:nvPr/>
        </p:nvSpPr>
        <p:spPr>
          <a:xfrm>
            <a:off x="2711450" y="5758732"/>
            <a:ext cx="469900" cy="76918"/>
          </a:xfrm>
          <a:custGeom>
            <a:avLst/>
            <a:gdLst>
              <a:gd name="connsiteX0" fmla="*/ 0 w 469900"/>
              <a:gd name="connsiteY0" fmla="*/ 45168 h 76918"/>
              <a:gd name="connsiteX1" fmla="*/ 152400 w 469900"/>
              <a:gd name="connsiteY1" fmla="*/ 718 h 76918"/>
              <a:gd name="connsiteX2" fmla="*/ 469900 w 469900"/>
              <a:gd name="connsiteY2" fmla="*/ 76918 h 7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900" h="76918">
                <a:moveTo>
                  <a:pt x="0" y="45168"/>
                </a:moveTo>
                <a:cubicBezTo>
                  <a:pt x="37041" y="20297"/>
                  <a:pt x="74083" y="-4574"/>
                  <a:pt x="152400" y="718"/>
                </a:cubicBezTo>
                <a:cubicBezTo>
                  <a:pt x="230717" y="6010"/>
                  <a:pt x="350308" y="41464"/>
                  <a:pt x="469900" y="7691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8D0D2C-6E22-494D-8584-E9A7B5514AE7}"/>
              </a:ext>
            </a:extLst>
          </p:cNvPr>
          <p:cNvSpPr/>
          <p:nvPr/>
        </p:nvSpPr>
        <p:spPr>
          <a:xfrm>
            <a:off x="3359150" y="5781129"/>
            <a:ext cx="508000" cy="79921"/>
          </a:xfrm>
          <a:custGeom>
            <a:avLst/>
            <a:gdLst>
              <a:gd name="connsiteX0" fmla="*/ 0 w 508000"/>
              <a:gd name="connsiteY0" fmla="*/ 79921 h 79921"/>
              <a:gd name="connsiteX1" fmla="*/ 184150 w 508000"/>
              <a:gd name="connsiteY1" fmla="*/ 10071 h 79921"/>
              <a:gd name="connsiteX2" fmla="*/ 438150 w 508000"/>
              <a:gd name="connsiteY2" fmla="*/ 3721 h 79921"/>
              <a:gd name="connsiteX3" fmla="*/ 508000 w 508000"/>
              <a:gd name="connsiteY3" fmla="*/ 41821 h 7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" h="79921">
                <a:moveTo>
                  <a:pt x="0" y="79921"/>
                </a:moveTo>
                <a:cubicBezTo>
                  <a:pt x="55562" y="51346"/>
                  <a:pt x="111125" y="22771"/>
                  <a:pt x="184150" y="10071"/>
                </a:cubicBezTo>
                <a:cubicBezTo>
                  <a:pt x="257175" y="-2629"/>
                  <a:pt x="384175" y="-1571"/>
                  <a:pt x="438150" y="3721"/>
                </a:cubicBezTo>
                <a:cubicBezTo>
                  <a:pt x="492125" y="9013"/>
                  <a:pt x="500062" y="25417"/>
                  <a:pt x="508000" y="41821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D243563-A239-435D-9D0D-DDA22CDF7A61}"/>
              </a:ext>
            </a:extLst>
          </p:cNvPr>
          <p:cNvSpPr/>
          <p:nvPr/>
        </p:nvSpPr>
        <p:spPr>
          <a:xfrm>
            <a:off x="4038600" y="5740029"/>
            <a:ext cx="260350" cy="76571"/>
          </a:xfrm>
          <a:custGeom>
            <a:avLst/>
            <a:gdLst>
              <a:gd name="connsiteX0" fmla="*/ 0 w 260350"/>
              <a:gd name="connsiteY0" fmla="*/ 76571 h 76571"/>
              <a:gd name="connsiteX1" fmla="*/ 82550 w 260350"/>
              <a:gd name="connsiteY1" fmla="*/ 6721 h 76571"/>
              <a:gd name="connsiteX2" fmla="*/ 260350 w 260350"/>
              <a:gd name="connsiteY2" fmla="*/ 6721 h 7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350" h="76571">
                <a:moveTo>
                  <a:pt x="0" y="76571"/>
                </a:moveTo>
                <a:cubicBezTo>
                  <a:pt x="19579" y="47467"/>
                  <a:pt x="39158" y="18363"/>
                  <a:pt x="82550" y="6721"/>
                </a:cubicBezTo>
                <a:cubicBezTo>
                  <a:pt x="125942" y="-4921"/>
                  <a:pt x="193146" y="900"/>
                  <a:pt x="260350" y="6721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8FBD4DC-BE64-47FC-A98C-70B7352F54E8}"/>
              </a:ext>
            </a:extLst>
          </p:cNvPr>
          <p:cNvSpPr/>
          <p:nvPr/>
        </p:nvSpPr>
        <p:spPr>
          <a:xfrm>
            <a:off x="7692465" y="5790928"/>
            <a:ext cx="400050" cy="32022"/>
          </a:xfrm>
          <a:custGeom>
            <a:avLst/>
            <a:gdLst>
              <a:gd name="connsiteX0" fmla="*/ 0 w 400050"/>
              <a:gd name="connsiteY0" fmla="*/ 19322 h 32022"/>
              <a:gd name="connsiteX1" fmla="*/ 241300 w 400050"/>
              <a:gd name="connsiteY1" fmla="*/ 272 h 32022"/>
              <a:gd name="connsiteX2" fmla="*/ 400050 w 400050"/>
              <a:gd name="connsiteY2" fmla="*/ 32022 h 3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050" h="32022">
                <a:moveTo>
                  <a:pt x="0" y="19322"/>
                </a:moveTo>
                <a:cubicBezTo>
                  <a:pt x="87312" y="8738"/>
                  <a:pt x="174625" y="-1845"/>
                  <a:pt x="241300" y="272"/>
                </a:cubicBezTo>
                <a:cubicBezTo>
                  <a:pt x="307975" y="2389"/>
                  <a:pt x="354012" y="17205"/>
                  <a:pt x="400050" y="32022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FF6593-3108-4944-A2C4-36B6E33F2452}"/>
              </a:ext>
            </a:extLst>
          </p:cNvPr>
          <p:cNvSpPr/>
          <p:nvPr/>
        </p:nvSpPr>
        <p:spPr>
          <a:xfrm>
            <a:off x="8200465" y="5748206"/>
            <a:ext cx="271463" cy="33471"/>
          </a:xfrm>
          <a:custGeom>
            <a:avLst/>
            <a:gdLst>
              <a:gd name="connsiteX0" fmla="*/ 0 w 271463"/>
              <a:gd name="connsiteY0" fmla="*/ 33471 h 33471"/>
              <a:gd name="connsiteX1" fmla="*/ 128588 w 271463"/>
              <a:gd name="connsiteY1" fmla="*/ 134 h 33471"/>
              <a:gd name="connsiteX2" fmla="*/ 271463 w 271463"/>
              <a:gd name="connsiteY2" fmla="*/ 23946 h 3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463" h="33471">
                <a:moveTo>
                  <a:pt x="0" y="33471"/>
                </a:moveTo>
                <a:cubicBezTo>
                  <a:pt x="41672" y="17596"/>
                  <a:pt x="83344" y="1721"/>
                  <a:pt x="128588" y="134"/>
                </a:cubicBezTo>
                <a:cubicBezTo>
                  <a:pt x="173832" y="-1453"/>
                  <a:pt x="222647" y="11246"/>
                  <a:pt x="271463" y="23946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F68D85F-92D0-41CE-844B-F8E3C8AC2F01}"/>
              </a:ext>
            </a:extLst>
          </p:cNvPr>
          <p:cNvSpPr/>
          <p:nvPr/>
        </p:nvSpPr>
        <p:spPr>
          <a:xfrm>
            <a:off x="8593499" y="5734050"/>
            <a:ext cx="368966" cy="57150"/>
          </a:xfrm>
          <a:custGeom>
            <a:avLst/>
            <a:gdLst>
              <a:gd name="connsiteX0" fmla="*/ 2254 w 368966"/>
              <a:gd name="connsiteY0" fmla="*/ 57150 h 57150"/>
              <a:gd name="connsiteX1" fmla="*/ 54641 w 368966"/>
              <a:gd name="connsiteY1" fmla="*/ 0 h 57150"/>
              <a:gd name="connsiteX2" fmla="*/ 368966 w 368966"/>
              <a:gd name="connsiteY2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966" h="57150">
                <a:moveTo>
                  <a:pt x="2254" y="57150"/>
                </a:moveTo>
                <a:cubicBezTo>
                  <a:pt x="-2112" y="28575"/>
                  <a:pt x="-6478" y="0"/>
                  <a:pt x="54641" y="0"/>
                </a:cubicBezTo>
                <a:cubicBezTo>
                  <a:pt x="115760" y="0"/>
                  <a:pt x="242363" y="28575"/>
                  <a:pt x="368966" y="5715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8787231-08C8-41A7-BE60-736B7F63B6CD}"/>
              </a:ext>
            </a:extLst>
          </p:cNvPr>
          <p:cNvSpPr/>
          <p:nvPr/>
        </p:nvSpPr>
        <p:spPr>
          <a:xfrm>
            <a:off x="9067240" y="5697547"/>
            <a:ext cx="133350" cy="122228"/>
          </a:xfrm>
          <a:custGeom>
            <a:avLst/>
            <a:gdLst>
              <a:gd name="connsiteX0" fmla="*/ 0 w 133350"/>
              <a:gd name="connsiteY0" fmla="*/ 46028 h 122228"/>
              <a:gd name="connsiteX1" fmla="*/ 47625 w 133350"/>
              <a:gd name="connsiteY1" fmla="*/ 3166 h 122228"/>
              <a:gd name="connsiteX2" fmla="*/ 133350 w 133350"/>
              <a:gd name="connsiteY2" fmla="*/ 122228 h 12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122228">
                <a:moveTo>
                  <a:pt x="0" y="46028"/>
                </a:moveTo>
                <a:cubicBezTo>
                  <a:pt x="12700" y="18247"/>
                  <a:pt x="25400" y="-9534"/>
                  <a:pt x="47625" y="3166"/>
                </a:cubicBezTo>
                <a:cubicBezTo>
                  <a:pt x="69850" y="15866"/>
                  <a:pt x="101600" y="69047"/>
                  <a:pt x="133350" y="12222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DD35D0D-EBEF-4550-923A-6D13880547B4}"/>
              </a:ext>
            </a:extLst>
          </p:cNvPr>
          <p:cNvSpPr/>
          <p:nvPr/>
        </p:nvSpPr>
        <p:spPr>
          <a:xfrm>
            <a:off x="9391090" y="5747280"/>
            <a:ext cx="323850" cy="77258"/>
          </a:xfrm>
          <a:custGeom>
            <a:avLst/>
            <a:gdLst>
              <a:gd name="connsiteX0" fmla="*/ 0 w 323850"/>
              <a:gd name="connsiteY0" fmla="*/ 77258 h 77258"/>
              <a:gd name="connsiteX1" fmla="*/ 114300 w 323850"/>
              <a:gd name="connsiteY1" fmla="*/ 10583 h 77258"/>
              <a:gd name="connsiteX2" fmla="*/ 323850 w 323850"/>
              <a:gd name="connsiteY2" fmla="*/ 1058 h 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" h="77258">
                <a:moveTo>
                  <a:pt x="0" y="77258"/>
                </a:moveTo>
                <a:cubicBezTo>
                  <a:pt x="30162" y="50270"/>
                  <a:pt x="60325" y="23283"/>
                  <a:pt x="114300" y="10583"/>
                </a:cubicBezTo>
                <a:cubicBezTo>
                  <a:pt x="168275" y="-2117"/>
                  <a:pt x="246062" y="-530"/>
                  <a:pt x="323850" y="105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7FE7A47-0B32-425D-A331-2A2EC8153B33}"/>
              </a:ext>
            </a:extLst>
          </p:cNvPr>
          <p:cNvSpPr/>
          <p:nvPr/>
        </p:nvSpPr>
        <p:spPr>
          <a:xfrm>
            <a:off x="9883215" y="5689600"/>
            <a:ext cx="312738" cy="111125"/>
          </a:xfrm>
          <a:custGeom>
            <a:avLst/>
            <a:gdLst>
              <a:gd name="connsiteX0" fmla="*/ 1767 w 330380"/>
              <a:gd name="connsiteY0" fmla="*/ 96579 h 96579"/>
              <a:gd name="connsiteX1" fmla="*/ 49392 w 330380"/>
              <a:gd name="connsiteY1" fmla="*/ 6092 h 96579"/>
              <a:gd name="connsiteX2" fmla="*/ 330380 w 330380"/>
              <a:gd name="connsiteY2" fmla="*/ 15617 h 9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380" h="96579">
                <a:moveTo>
                  <a:pt x="1767" y="96579"/>
                </a:moveTo>
                <a:cubicBezTo>
                  <a:pt x="-1805" y="58082"/>
                  <a:pt x="-5377" y="19586"/>
                  <a:pt x="49392" y="6092"/>
                </a:cubicBezTo>
                <a:cubicBezTo>
                  <a:pt x="104161" y="-7402"/>
                  <a:pt x="217270" y="4107"/>
                  <a:pt x="330380" y="15617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72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>
            <a:normAutofit/>
          </a:bodyPr>
          <a:lstStyle/>
          <a:p>
            <a:r>
              <a:rPr lang="en-US" dirty="0"/>
              <a:t>“We were away a year ago” from Ian and Suzanne voice.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3429000"/>
            <a:ext cx="4110268" cy="3081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3429000"/>
            <a:ext cx="4110268" cy="3081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6F706-B80C-40CC-8DE6-4CA8F9AEB9B1}"/>
              </a:ext>
            </a:extLst>
          </p:cNvPr>
          <p:cNvSpPr txBox="1"/>
          <p:nvPr/>
        </p:nvSpPr>
        <p:spPr>
          <a:xfrm>
            <a:off x="3629886" y="5445224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Ian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7273D-8EB6-4929-872B-FE0A11134B86}"/>
              </a:ext>
            </a:extLst>
          </p:cNvPr>
          <p:cNvSpPr txBox="1"/>
          <p:nvPr/>
        </p:nvSpPr>
        <p:spPr>
          <a:xfrm>
            <a:off x="9048328" y="5445224"/>
            <a:ext cx="122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Suzanne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6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B46030-5170-4064-AFFA-31C9CF98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720079"/>
          </a:xfrm>
        </p:spPr>
        <p:txBody>
          <a:bodyPr/>
          <a:lstStyle/>
          <a:p>
            <a:r>
              <a:rPr lang="en-US" dirty="0"/>
              <a:t>“We were away a year ago” from Ian and Suzanne voice.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CD803-169A-41E3-87D8-AEE1805C6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3645-27F4-4721-9E5D-54343A0C0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3429000"/>
            <a:ext cx="4110268" cy="3081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99DF9-A271-46A7-B183-7FB1A526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9" y="3429000"/>
            <a:ext cx="4110268" cy="3081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6F706-B80C-40CC-8DE6-4CA8F9AEB9B1}"/>
              </a:ext>
            </a:extLst>
          </p:cNvPr>
          <p:cNvSpPr txBox="1"/>
          <p:nvPr/>
        </p:nvSpPr>
        <p:spPr>
          <a:xfrm>
            <a:off x="3629886" y="5445224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Ian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7273D-8EB6-4929-872B-FE0A11134B86}"/>
              </a:ext>
            </a:extLst>
          </p:cNvPr>
          <p:cNvSpPr txBox="1"/>
          <p:nvPr/>
        </p:nvSpPr>
        <p:spPr>
          <a:xfrm>
            <a:off x="9048328" y="5445224"/>
            <a:ext cx="122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Suzanne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7E80698-7E80-436A-BFA1-E26C61ED1978}"/>
              </a:ext>
            </a:extLst>
          </p:cNvPr>
          <p:cNvSpPr/>
          <p:nvPr/>
        </p:nvSpPr>
        <p:spPr>
          <a:xfrm>
            <a:off x="1943100" y="4506218"/>
            <a:ext cx="2461260" cy="820162"/>
          </a:xfrm>
          <a:custGeom>
            <a:avLst/>
            <a:gdLst>
              <a:gd name="connsiteX0" fmla="*/ 0 w 2461260"/>
              <a:gd name="connsiteY0" fmla="*/ 553462 h 820162"/>
              <a:gd name="connsiteX1" fmla="*/ 373380 w 2461260"/>
              <a:gd name="connsiteY1" fmla="*/ 27682 h 820162"/>
              <a:gd name="connsiteX2" fmla="*/ 426720 w 2461260"/>
              <a:gd name="connsiteY2" fmla="*/ 73402 h 820162"/>
              <a:gd name="connsiteX3" fmla="*/ 548640 w 2461260"/>
              <a:gd name="connsiteY3" fmla="*/ 73402 h 820162"/>
              <a:gd name="connsiteX4" fmla="*/ 777240 w 2461260"/>
              <a:gd name="connsiteY4" fmla="*/ 462022 h 820162"/>
              <a:gd name="connsiteX5" fmla="*/ 1005840 w 2461260"/>
              <a:gd name="connsiteY5" fmla="*/ 416302 h 820162"/>
              <a:gd name="connsiteX6" fmla="*/ 1188720 w 2461260"/>
              <a:gd name="connsiteY6" fmla="*/ 263902 h 820162"/>
              <a:gd name="connsiteX7" fmla="*/ 1287780 w 2461260"/>
              <a:gd name="connsiteY7" fmla="*/ 637282 h 820162"/>
              <a:gd name="connsiteX8" fmla="*/ 1386840 w 2461260"/>
              <a:gd name="connsiteY8" fmla="*/ 690622 h 820162"/>
              <a:gd name="connsiteX9" fmla="*/ 1744980 w 2461260"/>
              <a:gd name="connsiteY9" fmla="*/ 416302 h 820162"/>
              <a:gd name="connsiteX10" fmla="*/ 1981200 w 2461260"/>
              <a:gd name="connsiteY10" fmla="*/ 454402 h 820162"/>
              <a:gd name="connsiteX11" fmla="*/ 2080260 w 2461260"/>
              <a:gd name="connsiteY11" fmla="*/ 728722 h 820162"/>
              <a:gd name="connsiteX12" fmla="*/ 2194560 w 2461260"/>
              <a:gd name="connsiteY12" fmla="*/ 515362 h 820162"/>
              <a:gd name="connsiteX13" fmla="*/ 2461260 w 2461260"/>
              <a:gd name="connsiteY13" fmla="*/ 820162 h 82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61260" h="820162">
                <a:moveTo>
                  <a:pt x="0" y="553462"/>
                </a:moveTo>
                <a:cubicBezTo>
                  <a:pt x="151130" y="330577"/>
                  <a:pt x="302260" y="107692"/>
                  <a:pt x="373380" y="27682"/>
                </a:cubicBezTo>
                <a:cubicBezTo>
                  <a:pt x="444500" y="-52328"/>
                  <a:pt x="397510" y="65782"/>
                  <a:pt x="426720" y="73402"/>
                </a:cubicBezTo>
                <a:cubicBezTo>
                  <a:pt x="455930" y="81022"/>
                  <a:pt x="490220" y="8632"/>
                  <a:pt x="548640" y="73402"/>
                </a:cubicBezTo>
                <a:cubicBezTo>
                  <a:pt x="607060" y="138172"/>
                  <a:pt x="701040" y="404872"/>
                  <a:pt x="777240" y="462022"/>
                </a:cubicBezTo>
                <a:cubicBezTo>
                  <a:pt x="853440" y="519172"/>
                  <a:pt x="937260" y="449322"/>
                  <a:pt x="1005840" y="416302"/>
                </a:cubicBezTo>
                <a:cubicBezTo>
                  <a:pt x="1074420" y="383282"/>
                  <a:pt x="1141730" y="227072"/>
                  <a:pt x="1188720" y="263902"/>
                </a:cubicBezTo>
                <a:cubicBezTo>
                  <a:pt x="1235710" y="300732"/>
                  <a:pt x="1254760" y="566162"/>
                  <a:pt x="1287780" y="637282"/>
                </a:cubicBezTo>
                <a:cubicBezTo>
                  <a:pt x="1320800" y="708402"/>
                  <a:pt x="1310640" y="727452"/>
                  <a:pt x="1386840" y="690622"/>
                </a:cubicBezTo>
                <a:cubicBezTo>
                  <a:pt x="1463040" y="653792"/>
                  <a:pt x="1645920" y="455672"/>
                  <a:pt x="1744980" y="416302"/>
                </a:cubicBezTo>
                <a:cubicBezTo>
                  <a:pt x="1844040" y="376932"/>
                  <a:pt x="1925320" y="402332"/>
                  <a:pt x="1981200" y="454402"/>
                </a:cubicBezTo>
                <a:cubicBezTo>
                  <a:pt x="2037080" y="506472"/>
                  <a:pt x="2044700" y="718562"/>
                  <a:pt x="2080260" y="728722"/>
                </a:cubicBezTo>
                <a:cubicBezTo>
                  <a:pt x="2115820" y="738882"/>
                  <a:pt x="2131060" y="500122"/>
                  <a:pt x="2194560" y="515362"/>
                </a:cubicBezTo>
                <a:cubicBezTo>
                  <a:pt x="2258060" y="530602"/>
                  <a:pt x="2359660" y="675382"/>
                  <a:pt x="2461260" y="820162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08F3F61-9F37-4AE3-AEB0-140DB8159B5E}"/>
              </a:ext>
            </a:extLst>
          </p:cNvPr>
          <p:cNvSpPr/>
          <p:nvPr/>
        </p:nvSpPr>
        <p:spPr>
          <a:xfrm>
            <a:off x="7696200" y="3993544"/>
            <a:ext cx="2438400" cy="756256"/>
          </a:xfrm>
          <a:custGeom>
            <a:avLst/>
            <a:gdLst>
              <a:gd name="connsiteX0" fmla="*/ 0 w 2438400"/>
              <a:gd name="connsiteY0" fmla="*/ 451456 h 756256"/>
              <a:gd name="connsiteX1" fmla="*/ 88900 w 2438400"/>
              <a:gd name="connsiteY1" fmla="*/ 527656 h 756256"/>
              <a:gd name="connsiteX2" fmla="*/ 241300 w 2438400"/>
              <a:gd name="connsiteY2" fmla="*/ 70456 h 756256"/>
              <a:gd name="connsiteX3" fmla="*/ 482600 w 2438400"/>
              <a:gd name="connsiteY3" fmla="*/ 32356 h 756256"/>
              <a:gd name="connsiteX4" fmla="*/ 838200 w 2438400"/>
              <a:gd name="connsiteY4" fmla="*/ 375256 h 756256"/>
              <a:gd name="connsiteX5" fmla="*/ 1358900 w 2438400"/>
              <a:gd name="connsiteY5" fmla="*/ 400656 h 756256"/>
              <a:gd name="connsiteX6" fmla="*/ 1689100 w 2438400"/>
              <a:gd name="connsiteY6" fmla="*/ 616556 h 756256"/>
              <a:gd name="connsiteX7" fmla="*/ 1778000 w 2438400"/>
              <a:gd name="connsiteY7" fmla="*/ 451456 h 756256"/>
              <a:gd name="connsiteX8" fmla="*/ 2006600 w 2438400"/>
              <a:gd name="connsiteY8" fmla="*/ 502256 h 756256"/>
              <a:gd name="connsiteX9" fmla="*/ 2438400 w 2438400"/>
              <a:gd name="connsiteY9" fmla="*/ 756256 h 75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" h="756256">
                <a:moveTo>
                  <a:pt x="0" y="451456"/>
                </a:moveTo>
                <a:cubicBezTo>
                  <a:pt x="24341" y="521306"/>
                  <a:pt x="48683" y="591156"/>
                  <a:pt x="88900" y="527656"/>
                </a:cubicBezTo>
                <a:cubicBezTo>
                  <a:pt x="129117" y="464156"/>
                  <a:pt x="175683" y="153006"/>
                  <a:pt x="241300" y="70456"/>
                </a:cubicBezTo>
                <a:cubicBezTo>
                  <a:pt x="306917" y="-12094"/>
                  <a:pt x="383117" y="-18444"/>
                  <a:pt x="482600" y="32356"/>
                </a:cubicBezTo>
                <a:cubicBezTo>
                  <a:pt x="582083" y="83156"/>
                  <a:pt x="692150" y="313873"/>
                  <a:pt x="838200" y="375256"/>
                </a:cubicBezTo>
                <a:cubicBezTo>
                  <a:pt x="984250" y="436639"/>
                  <a:pt x="1217083" y="360439"/>
                  <a:pt x="1358900" y="400656"/>
                </a:cubicBezTo>
                <a:cubicBezTo>
                  <a:pt x="1500717" y="440873"/>
                  <a:pt x="1619250" y="608089"/>
                  <a:pt x="1689100" y="616556"/>
                </a:cubicBezTo>
                <a:cubicBezTo>
                  <a:pt x="1758950" y="625023"/>
                  <a:pt x="1725083" y="470506"/>
                  <a:pt x="1778000" y="451456"/>
                </a:cubicBezTo>
                <a:cubicBezTo>
                  <a:pt x="1830917" y="432406"/>
                  <a:pt x="1896533" y="451456"/>
                  <a:pt x="2006600" y="502256"/>
                </a:cubicBezTo>
                <a:cubicBezTo>
                  <a:pt x="2116667" y="553056"/>
                  <a:pt x="2277533" y="654656"/>
                  <a:pt x="2438400" y="756256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0663-1917-4149-A8A7-AA1CA5AE8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5B4855-DC54-49AE-8235-CB0A14DA2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48136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CD1B-E09F-4771-B8E0-50040AFB2C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Speech Capturing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1B0A-AD22-490E-A7BF-8F74C72E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7430616" cy="3734938"/>
          </a:xfrm>
        </p:spPr>
        <p:txBody>
          <a:bodyPr/>
          <a:lstStyle/>
          <a:p>
            <a:r>
              <a:rPr lang="en-US" dirty="0"/>
              <a:t>A sound source is emitting an acoustic signal towards a microphone;</a:t>
            </a:r>
          </a:p>
          <a:p>
            <a:r>
              <a:rPr lang="en-US" dirty="0"/>
              <a:t>The microphone converts the acoustic signal to electrical;</a:t>
            </a:r>
          </a:p>
          <a:p>
            <a:r>
              <a:rPr lang="en-US" dirty="0"/>
              <a:t>An analogue to digital converter (ADC) converts the electrical signal to a stream of digital samples.</a:t>
            </a:r>
            <a:endParaRPr lang="en-GB" dirty="0"/>
          </a:p>
        </p:txBody>
      </p:sp>
      <p:pic>
        <p:nvPicPr>
          <p:cNvPr id="6" name="Graphic 5" descr="Marketing">
            <a:extLst>
              <a:ext uri="{FF2B5EF4-FFF2-40B4-BE49-F238E27FC236}">
                <a16:creationId xmlns:a16="http://schemas.microsoft.com/office/drawing/2014/main" id="{21E30024-FBA9-4DAC-8113-9E713095F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9916" y="2552210"/>
            <a:ext cx="914400" cy="914400"/>
          </a:xfrm>
          <a:prstGeom prst="rect">
            <a:avLst/>
          </a:prstGeom>
        </p:spPr>
      </p:pic>
      <p:pic>
        <p:nvPicPr>
          <p:cNvPr id="12" name="Graphic 11" descr="Radio microphone">
            <a:extLst>
              <a:ext uri="{FF2B5EF4-FFF2-40B4-BE49-F238E27FC236}">
                <a16:creationId xmlns:a16="http://schemas.microsoft.com/office/drawing/2014/main" id="{26A15E71-0A0C-495C-952F-A7253B60A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7164" y="2494590"/>
            <a:ext cx="914400" cy="914400"/>
          </a:xfrm>
          <a:prstGeom prst="rect">
            <a:avLst/>
          </a:prstGeom>
        </p:spPr>
      </p:pic>
      <p:pic>
        <p:nvPicPr>
          <p:cNvPr id="14" name="Graphic 13" descr="Heartbeat">
            <a:extLst>
              <a:ext uri="{FF2B5EF4-FFF2-40B4-BE49-F238E27FC236}">
                <a16:creationId xmlns:a16="http://schemas.microsoft.com/office/drawing/2014/main" id="{B07AC848-6C83-4E58-AC19-F7EB25D87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97540" y="4111876"/>
            <a:ext cx="914400" cy="914400"/>
          </a:xfrm>
          <a:prstGeom prst="rect">
            <a:avLst/>
          </a:prstGeom>
        </p:spPr>
      </p:pic>
      <p:pic>
        <p:nvPicPr>
          <p:cNvPr id="16" name="Graphic 15" descr="Voice">
            <a:extLst>
              <a:ext uri="{FF2B5EF4-FFF2-40B4-BE49-F238E27FC236}">
                <a16:creationId xmlns:a16="http://schemas.microsoft.com/office/drawing/2014/main" id="{CBD82FA7-D818-4EB3-A64E-F4345EA07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48540" y="5610944"/>
            <a:ext cx="914400" cy="914400"/>
          </a:xfrm>
          <a:prstGeom prst="rect">
            <a:avLst/>
          </a:prstGeom>
        </p:spPr>
      </p:pic>
      <p:pic>
        <p:nvPicPr>
          <p:cNvPr id="20" name="Graphic 19" descr="DVD player">
            <a:extLst>
              <a:ext uri="{FF2B5EF4-FFF2-40B4-BE49-F238E27FC236}">
                <a16:creationId xmlns:a16="http://schemas.microsoft.com/office/drawing/2014/main" id="{79B24AF0-18DB-43D1-80CE-E024007F47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7164" y="4170784"/>
            <a:ext cx="914400" cy="914400"/>
          </a:xfrm>
          <a:prstGeom prst="rect">
            <a:avLst/>
          </a:prstGeom>
        </p:spPr>
      </p:pic>
      <p:pic>
        <p:nvPicPr>
          <p:cNvPr id="28" name="Graphic 27" descr="Wi-Fi">
            <a:extLst>
              <a:ext uri="{FF2B5EF4-FFF2-40B4-BE49-F238E27FC236}">
                <a16:creationId xmlns:a16="http://schemas.microsoft.com/office/drawing/2014/main" id="{5D79FB81-7F85-423D-A229-07261A72B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9497540" y="2446123"/>
            <a:ext cx="914400" cy="914400"/>
          </a:xfrm>
          <a:prstGeom prst="rect">
            <a:avLst/>
          </a:prstGeom>
        </p:spPr>
      </p:pic>
      <p:pic>
        <p:nvPicPr>
          <p:cNvPr id="31" name="Graphic 30" descr="Radio microphone">
            <a:extLst>
              <a:ext uri="{FF2B5EF4-FFF2-40B4-BE49-F238E27FC236}">
                <a16:creationId xmlns:a16="http://schemas.microsoft.com/office/drawing/2014/main" id="{5177679D-FA95-4C8A-BE44-068550029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2264" y="4048130"/>
            <a:ext cx="914400" cy="914400"/>
          </a:xfrm>
          <a:prstGeom prst="rect">
            <a:avLst/>
          </a:prstGeom>
        </p:spPr>
      </p:pic>
      <p:pic>
        <p:nvPicPr>
          <p:cNvPr id="32" name="Graphic 31" descr="DVD player">
            <a:extLst>
              <a:ext uri="{FF2B5EF4-FFF2-40B4-BE49-F238E27FC236}">
                <a16:creationId xmlns:a16="http://schemas.microsoft.com/office/drawing/2014/main" id="{2CE49477-BAAA-453A-92ED-361F3C80A8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49916" y="5610944"/>
            <a:ext cx="914400" cy="914400"/>
          </a:xfrm>
          <a:prstGeom prst="rect">
            <a:avLst/>
          </a:prstGeom>
        </p:spPr>
      </p:pic>
      <p:pic>
        <p:nvPicPr>
          <p:cNvPr id="33" name="Graphic 32" descr="Disk">
            <a:extLst>
              <a:ext uri="{FF2B5EF4-FFF2-40B4-BE49-F238E27FC236}">
                <a16:creationId xmlns:a16="http://schemas.microsoft.com/office/drawing/2014/main" id="{38A04332-D7F3-49D7-ACB6-E049D1EFE2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47164" y="5610944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3054B81-D364-457D-AA62-8B2F6914C4A5}"/>
              </a:ext>
            </a:extLst>
          </p:cNvPr>
          <p:cNvSpPr txBox="1"/>
          <p:nvPr/>
        </p:nvSpPr>
        <p:spPr>
          <a:xfrm>
            <a:off x="8783726" y="1988840"/>
            <a:ext cx="2482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Analogue Acoustic</a:t>
            </a:r>
            <a:endParaRPr lang="en-GB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5A1395-95B3-4373-9EFB-0BB39B417208}"/>
              </a:ext>
            </a:extLst>
          </p:cNvPr>
          <p:cNvSpPr txBox="1"/>
          <p:nvPr/>
        </p:nvSpPr>
        <p:spPr>
          <a:xfrm>
            <a:off x="8793002" y="3645024"/>
            <a:ext cx="256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Analogue Electrical</a:t>
            </a:r>
            <a:endParaRPr lang="en-GB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B37334-7DB8-4822-B764-045E2EECF3D9}"/>
              </a:ext>
            </a:extLst>
          </p:cNvPr>
          <p:cNvSpPr txBox="1"/>
          <p:nvPr/>
        </p:nvSpPr>
        <p:spPr>
          <a:xfrm>
            <a:off x="9065201" y="5257457"/>
            <a:ext cx="1779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Audio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97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1F0F-0324-422B-BBA5-A691EC9B6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Speech recognition using Deep Leering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1E6A6-8BFC-4177-80C3-04C77699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8921"/>
            <a:ext cx="5414392" cy="3672407"/>
          </a:xfrm>
        </p:spPr>
        <p:txBody>
          <a:bodyPr>
            <a:normAutofit/>
          </a:bodyPr>
          <a:lstStyle/>
          <a:p>
            <a:r>
              <a:rPr lang="en-GB" sz="2800" dirty="0"/>
              <a:t>Spectrograms can extract unique characteristics form speech signals;</a:t>
            </a:r>
          </a:p>
          <a:p>
            <a:r>
              <a:rPr lang="en-GB" sz="2800" dirty="0"/>
              <a:t>Converts an audio signal to an image translating speech recognition to an </a:t>
            </a:r>
            <a:r>
              <a:rPr lang="en-GB" sz="2800" b="1" dirty="0"/>
              <a:t>image classification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67084-7E1C-48A9-9009-52A6ED6E5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554" y="2656215"/>
            <a:ext cx="4595054" cy="34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3EEC5-FC3A-47E5-960E-F59D76559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Listen, Attend and Spell (Google)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173B8-793E-497B-8E1E-04498AC37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2564904"/>
            <a:ext cx="5003204" cy="407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DE109-FDCC-44D0-840F-933252E361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Text-To-Speech Synthesis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6F36DC-1143-4042-AC68-793474BDD7AB}"/>
              </a:ext>
            </a:extLst>
          </p:cNvPr>
          <p:cNvSpPr/>
          <p:nvPr/>
        </p:nvSpPr>
        <p:spPr>
          <a:xfrm>
            <a:off x="263352" y="5132482"/>
            <a:ext cx="37444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Jia, Ye, et al. "Transfer learning from speaker verification to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multispeaker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text-to-speech synthesis." </a:t>
            </a:r>
            <a:r>
              <a:rPr lang="en-GB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arXiv:1806.04558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(2018).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328A37-4530-48B7-9EE7-DDFD2437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2477121"/>
            <a:ext cx="5760640" cy="41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ference_1">
            <a:hlinkClick r:id="" action="ppaction://media"/>
            <a:extLst>
              <a:ext uri="{FF2B5EF4-FFF2-40B4-BE49-F238E27FC236}">
                <a16:creationId xmlns:a16="http://schemas.microsoft.com/office/drawing/2014/main" id="{92E6D95A-9E85-42B8-ADE0-E829053A9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87888" y="2794496"/>
            <a:ext cx="609600" cy="609600"/>
          </a:xfrm>
          <a:prstGeom prst="rect">
            <a:avLst/>
          </a:prstGeom>
        </p:spPr>
      </p:pic>
      <p:pic>
        <p:nvPicPr>
          <p:cNvPr id="6" name="synthesized_1">
            <a:hlinkClick r:id="" action="ppaction://media"/>
            <a:extLst>
              <a:ext uri="{FF2B5EF4-FFF2-40B4-BE49-F238E27FC236}">
                <a16:creationId xmlns:a16="http://schemas.microsoft.com/office/drawing/2014/main" id="{53C8D956-A91F-4056-AE4D-A32BF2DCD4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824192" y="2794496"/>
            <a:ext cx="609600" cy="609600"/>
          </a:xfrm>
          <a:prstGeom prst="rect">
            <a:avLst/>
          </a:prstGeom>
        </p:spPr>
      </p:pic>
      <p:pic>
        <p:nvPicPr>
          <p:cNvPr id="7" name="reference_2">
            <a:hlinkClick r:id="" action="ppaction://media"/>
            <a:extLst>
              <a:ext uri="{FF2B5EF4-FFF2-40B4-BE49-F238E27FC236}">
                <a16:creationId xmlns:a16="http://schemas.microsoft.com/office/drawing/2014/main" id="{C96F8D1C-2CAF-488A-82D0-38552AF741D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87888" y="4253957"/>
            <a:ext cx="609600" cy="609600"/>
          </a:xfrm>
          <a:prstGeom prst="rect">
            <a:avLst/>
          </a:prstGeom>
        </p:spPr>
      </p:pic>
      <p:pic>
        <p:nvPicPr>
          <p:cNvPr id="8" name="synthesized_2">
            <a:hlinkClick r:id="" action="ppaction://media"/>
            <a:extLst>
              <a:ext uri="{FF2B5EF4-FFF2-40B4-BE49-F238E27FC236}">
                <a16:creationId xmlns:a16="http://schemas.microsoft.com/office/drawing/2014/main" id="{059818D3-9B41-4151-8F74-C21DA1B8A0E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896200" y="4253957"/>
            <a:ext cx="609600" cy="609600"/>
          </a:xfrm>
          <a:prstGeom prst="rect">
            <a:avLst/>
          </a:prstGeom>
        </p:spPr>
      </p:pic>
      <p:pic>
        <p:nvPicPr>
          <p:cNvPr id="9" name="reference_3">
            <a:hlinkClick r:id="" action="ppaction://media"/>
            <a:extLst>
              <a:ext uri="{FF2B5EF4-FFF2-40B4-BE49-F238E27FC236}">
                <a16:creationId xmlns:a16="http://schemas.microsoft.com/office/drawing/2014/main" id="{4AABA74C-5D8E-49D2-9FBB-EDE45A077F3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08340" y="5566346"/>
            <a:ext cx="609600" cy="609600"/>
          </a:xfrm>
          <a:prstGeom prst="rect">
            <a:avLst/>
          </a:prstGeom>
        </p:spPr>
      </p:pic>
      <p:pic>
        <p:nvPicPr>
          <p:cNvPr id="10" name="synthesized_3">
            <a:hlinkClick r:id="" action="ppaction://media"/>
            <a:extLst>
              <a:ext uri="{FF2B5EF4-FFF2-40B4-BE49-F238E27FC236}">
                <a16:creationId xmlns:a16="http://schemas.microsoft.com/office/drawing/2014/main" id="{5FC85EB5-0A06-452D-B9DD-58CA51C18E81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824192" y="55663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9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1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1A9AA-BC13-4246-BAB9-4EECA35B2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Audio-Visual Speech Separation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2C1AA-AEF1-4A2F-AA33-AFDD4C379E36}"/>
              </a:ext>
            </a:extLst>
          </p:cNvPr>
          <p:cNvSpPr/>
          <p:nvPr/>
        </p:nvSpPr>
        <p:spPr>
          <a:xfrm>
            <a:off x="479376" y="3874114"/>
            <a:ext cx="35283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Ephrat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Ariel, et al. "Looking to listen at the cocktail party: A speaker-independent audio-visual model for speech separation." </a:t>
            </a:r>
            <a:r>
              <a:rPr lang="en-GB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arXiv:1804.03619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(2018).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10895B-56F5-4A09-B36D-2837CEAEF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104004"/>
            <a:ext cx="7488048" cy="329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9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ing to Listen_ Stand-up">
            <a:hlinkClick r:id="" action="ppaction://media"/>
            <a:extLst>
              <a:ext uri="{FF2B5EF4-FFF2-40B4-BE49-F238E27FC236}">
                <a16:creationId xmlns:a16="http://schemas.microsoft.com/office/drawing/2014/main" id="{44EB13D6-EA30-48F0-94EC-B7C14BD5E9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424" y="1052736"/>
            <a:ext cx="9448710" cy="53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8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2727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2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81F067-728F-4C43-AFA5-EFAF06001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708921"/>
                <a:ext cx="5990456" cy="3417243"/>
              </a:xfrm>
            </p:spPr>
            <p:txBody>
              <a:bodyPr/>
              <a:lstStyle/>
              <a:p>
                <a:r>
                  <a:rPr lang="en-US" dirty="0"/>
                  <a:t>Human speech generally ranges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Hz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kHz;</a:t>
                </a:r>
              </a:p>
              <a:p>
                <a:r>
                  <a:rPr lang="en-GB" dirty="0"/>
                  <a:t>Intelligible speech requires frequencies only up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kHz;</a:t>
                </a:r>
              </a:p>
              <a:p>
                <a:r>
                  <a:rPr lang="en-US" dirty="0"/>
                  <a:t>Example of “one, two, three” speech signal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44.1</m:t>
                    </m:r>
                  </m:oMath>
                </a14:m>
                <a:r>
                  <a:rPr lang="en-GB" dirty="0"/>
                  <a:t>kHz</a:t>
                </a:r>
                <a:r>
                  <a:rPr lang="en-US" dirty="0"/>
                  <a:t>);</a:t>
                </a:r>
                <a:endParaRPr lang="en-GB" dirty="0"/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81F067-728F-4C43-AFA5-EFAF06001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708921"/>
                <a:ext cx="5990456" cy="3417243"/>
              </a:xfrm>
              <a:blipFill>
                <a:blip r:embed="rId5"/>
                <a:stretch>
                  <a:fillRect l="-2340" t="-2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004A89-8D57-409D-A422-882F3FD98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Sampling Speech Signals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848CC-0C6D-4FDA-92E1-B3AAA566C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94" y="2276873"/>
            <a:ext cx="5134345" cy="3849291"/>
          </a:xfrm>
          <a:prstGeom prst="rect">
            <a:avLst/>
          </a:prstGeom>
        </p:spPr>
      </p:pic>
      <p:pic>
        <p:nvPicPr>
          <p:cNvPr id="6" name="One_two_three_44.1kHz">
            <a:hlinkClick r:id="" action="ppaction://media"/>
            <a:extLst>
              <a:ext uri="{FF2B5EF4-FFF2-40B4-BE49-F238E27FC236}">
                <a16:creationId xmlns:a16="http://schemas.microsoft.com/office/drawing/2014/main" id="{2809CDE5-3A2A-4952-84F7-B52FF18DC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9008" y="22601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8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81F067-728F-4C43-AFA5-EFAF06001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708921"/>
                <a:ext cx="5990456" cy="3417243"/>
              </a:xfrm>
            </p:spPr>
            <p:txBody>
              <a:bodyPr/>
              <a:lstStyle/>
              <a:p>
                <a:r>
                  <a:rPr lang="en-US" dirty="0"/>
                  <a:t>Human speech generally ranges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Hz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kHz;</a:t>
                </a:r>
              </a:p>
              <a:p>
                <a:r>
                  <a:rPr lang="en-GB" dirty="0"/>
                  <a:t>Intelligible speech requires frequencies only up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kHz;</a:t>
                </a:r>
              </a:p>
              <a:p>
                <a:r>
                  <a:rPr lang="en-US" dirty="0"/>
                  <a:t>Example of “one, two, three” speech signal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44.1</m:t>
                    </m:r>
                  </m:oMath>
                </a14:m>
                <a:r>
                  <a:rPr lang="en-GB" dirty="0"/>
                  <a:t>kHz</a:t>
                </a:r>
                <a:r>
                  <a:rPr lang="en-US" dirty="0"/>
                  <a:t>);</a:t>
                </a:r>
                <a:endParaRPr lang="en-GB" dirty="0"/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81F067-728F-4C43-AFA5-EFAF06001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708921"/>
                <a:ext cx="5990456" cy="3417243"/>
              </a:xfrm>
              <a:blipFill>
                <a:blip r:embed="rId3"/>
                <a:stretch>
                  <a:fillRect l="-2340" t="-2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004A89-8D57-409D-A422-882F3FD98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Sampling Speech Signals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848CC-0C6D-4FDA-92E1-B3AAA566C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94" y="2276873"/>
            <a:ext cx="5134345" cy="38492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C12C71-EF02-42B1-96B2-BD6BC65EC8E6}"/>
              </a:ext>
            </a:extLst>
          </p:cNvPr>
          <p:cNvCxnSpPr/>
          <p:nvPr/>
        </p:nvCxnSpPr>
        <p:spPr>
          <a:xfrm>
            <a:off x="8256240" y="2564904"/>
            <a:ext cx="0" cy="28083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81F067-728F-4C43-AFA5-EFAF06001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708921"/>
                <a:ext cx="5990456" cy="34172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Human speech generally ranges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Hz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kHz;</a:t>
                </a:r>
              </a:p>
              <a:p>
                <a:r>
                  <a:rPr lang="en-GB" dirty="0"/>
                  <a:t>Intelligible speech requires frequencies only up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kHz;</a:t>
                </a:r>
              </a:p>
              <a:p>
                <a:r>
                  <a:rPr lang="en-US" dirty="0"/>
                  <a:t>Example of “one, two, three” speech signal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dirty="0">
                    <a:solidFill>
                      <a:schemeClr val="accent2"/>
                    </a:solidFill>
                  </a:rPr>
                  <a:t>kHz</a:t>
                </a:r>
                <a:r>
                  <a:rPr lang="en-GB" dirty="0"/>
                  <a:t>)</a:t>
                </a:r>
                <a:r>
                  <a:rPr lang="en-US" dirty="0"/>
                  <a:t>;</a:t>
                </a:r>
                <a:endParaRPr lang="en-GB" dirty="0"/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81F067-728F-4C43-AFA5-EFAF06001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708921"/>
                <a:ext cx="5990456" cy="3417243"/>
              </a:xfrm>
              <a:blipFill>
                <a:blip r:embed="rId5"/>
                <a:stretch>
                  <a:fillRect l="-2340" t="-2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004A89-8D57-409D-A422-882F3FD98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Sampling Speech Signals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848CC-0C6D-4FDA-92E1-B3AAA566C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94" y="2276873"/>
            <a:ext cx="5134344" cy="3849291"/>
          </a:xfrm>
          <a:prstGeom prst="rect">
            <a:avLst/>
          </a:prstGeom>
        </p:spPr>
      </p:pic>
      <p:pic>
        <p:nvPicPr>
          <p:cNvPr id="6" name="One_two_three_8kHz">
            <a:hlinkClick r:id="" action="ppaction://media"/>
            <a:extLst>
              <a:ext uri="{FF2B5EF4-FFF2-40B4-BE49-F238E27FC236}">
                <a16:creationId xmlns:a16="http://schemas.microsoft.com/office/drawing/2014/main" id="{2FD9E840-CB50-4484-A844-78F14C7854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42030" y="22926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8CF161-D896-4DE5-A21E-AFC3254D8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2708921"/>
            <a:ext cx="6048672" cy="3417243"/>
          </a:xfrm>
        </p:spPr>
        <p:txBody>
          <a:bodyPr>
            <a:normAutofit/>
          </a:bodyPr>
          <a:lstStyle/>
          <a:p>
            <a:r>
              <a:rPr lang="en-US" dirty="0"/>
              <a:t>The process of mapping a value from continuous to discrete levels;</a:t>
            </a:r>
          </a:p>
          <a:p>
            <a:r>
              <a:rPr lang="en-US" dirty="0"/>
              <a:t>Both sampling and </a:t>
            </a:r>
            <a:r>
              <a:rPr lang="en-US" dirty="0" err="1"/>
              <a:t>quantisation</a:t>
            </a:r>
            <a:r>
              <a:rPr lang="en-US" dirty="0"/>
              <a:t> are needed for </a:t>
            </a:r>
            <a:r>
              <a:rPr lang="en-US" dirty="0" err="1"/>
              <a:t>digitisation</a:t>
            </a:r>
            <a:r>
              <a:rPr lang="en-US" dirty="0"/>
              <a:t>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B9C4B-17C9-41A1-8657-64AE87CCFF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Quantisation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FBD13-1BCC-4E49-BC3A-8255BA5EE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20888"/>
            <a:ext cx="5134789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8CF161-D896-4DE5-A21E-AFC3254D8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2708921"/>
            <a:ext cx="6048672" cy="3417243"/>
          </a:xfrm>
        </p:spPr>
        <p:txBody>
          <a:bodyPr>
            <a:normAutofit/>
          </a:bodyPr>
          <a:lstStyle/>
          <a:p>
            <a:r>
              <a:rPr lang="en-US" dirty="0"/>
              <a:t>The difference between the original and the </a:t>
            </a:r>
            <a:r>
              <a:rPr lang="en-US" dirty="0" err="1"/>
              <a:t>quantised</a:t>
            </a:r>
            <a:r>
              <a:rPr lang="en-US" dirty="0"/>
              <a:t> value is called </a:t>
            </a:r>
            <a:r>
              <a:rPr lang="en-US" b="1" dirty="0" err="1"/>
              <a:t>quantisation</a:t>
            </a:r>
            <a:r>
              <a:rPr lang="en-US" b="1" dirty="0"/>
              <a:t> error</a:t>
            </a:r>
            <a:r>
              <a:rPr lang="en-US" dirty="0"/>
              <a:t>;</a:t>
            </a:r>
          </a:p>
          <a:p>
            <a:r>
              <a:rPr lang="en-US" dirty="0"/>
              <a:t>Example of “one” speech signal.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B9C4B-17C9-41A1-8657-64AE87CCFF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Quantisation</a:t>
            </a:r>
            <a:r>
              <a:rPr lang="en-US" dirty="0"/>
              <a:t> Error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2378B-35C2-41C1-BB4D-5A9633AB6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25453"/>
            <a:ext cx="5134789" cy="3849624"/>
          </a:xfrm>
          <a:prstGeom prst="rect">
            <a:avLst/>
          </a:prstGeom>
        </p:spPr>
      </p:pic>
      <p:pic>
        <p:nvPicPr>
          <p:cNvPr id="4" name="One_Perfect">
            <a:hlinkClick r:id="" action="ppaction://media"/>
            <a:extLst>
              <a:ext uri="{FF2B5EF4-FFF2-40B4-BE49-F238E27FC236}">
                <a16:creationId xmlns:a16="http://schemas.microsoft.com/office/drawing/2014/main" id="{91010BC9-4FA7-4C35-9097-C3D3ADF44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1824" y="25649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2AFBCA09E56D498030D0E9992F1017" ma:contentTypeVersion="0" ma:contentTypeDescription="Create a new document." ma:contentTypeScope="" ma:versionID="c1cbfed6d86212e11b8da429a0480dc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59A068-76C6-41BB-A191-507FDF1DD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2678687-8976-4CDA-BE88-0FD9B3CD3F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B0458B-B685-4EDD-B7B7-FB2BE497204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10342</TotalTime>
  <Words>2785</Words>
  <Application>Microsoft Macintosh PowerPoint</Application>
  <PresentationFormat>Widescreen</PresentationFormat>
  <Paragraphs>328</Paragraphs>
  <Slides>45</Slides>
  <Notes>35</Notes>
  <HiddenSlides>2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Office Theme</vt:lpstr>
      <vt:lpstr>Speech Analysis </vt:lpstr>
      <vt:lpstr>Outline</vt:lpstr>
      <vt:lpstr>Capturing and Digitisation</vt:lpstr>
      <vt:lpstr>Digital Speech Capturing</vt:lpstr>
      <vt:lpstr>Sampling Speech Signals</vt:lpstr>
      <vt:lpstr>Sampling Speech Signals</vt:lpstr>
      <vt:lpstr>Sampling Speech Signals</vt:lpstr>
      <vt:lpstr>Quantisation</vt:lpstr>
      <vt:lpstr>Quantisation Error</vt:lpstr>
      <vt:lpstr>Quantisation Error</vt:lpstr>
      <vt:lpstr>Quantisation Error</vt:lpstr>
      <vt:lpstr>Data rate</vt:lpstr>
      <vt:lpstr>Time-Frequency Representation of Speech </vt:lpstr>
      <vt:lpstr>Speech Production Model</vt:lpstr>
      <vt:lpstr>Speech Production Model</vt:lpstr>
      <vt:lpstr>Speech Production Model</vt:lpstr>
      <vt:lpstr>Speech Production Model</vt:lpstr>
      <vt:lpstr>Speech Production Model</vt:lpstr>
      <vt:lpstr>Time-Frequency representation of Speech</vt:lpstr>
      <vt:lpstr>Time-Frequency representation of Speech</vt:lpstr>
      <vt:lpstr>Time-Frequency representation of Speech</vt:lpstr>
      <vt:lpstr>Speech Characteristics</vt:lpstr>
      <vt:lpstr>Speech Characteristics</vt:lpstr>
      <vt:lpstr>Wideband Spectrogram</vt:lpstr>
      <vt:lpstr>Wideband Spectrogram</vt:lpstr>
      <vt:lpstr>Narrowband Spectrogram</vt:lpstr>
      <vt:lpstr>Narrowband Spectrogram</vt:lpstr>
      <vt:lpstr>Narrowband Spectrogram</vt:lpstr>
      <vt:lpstr>Speech analysis</vt:lpstr>
      <vt:lpstr>Speech analysis</vt:lpstr>
      <vt:lpstr>Speech analysis</vt:lpstr>
      <vt:lpstr>Speech analysis</vt:lpstr>
      <vt:lpstr>Speech analysis</vt:lpstr>
      <vt:lpstr>Speech analysis</vt:lpstr>
      <vt:lpstr>Speech analysis</vt:lpstr>
      <vt:lpstr>Speech analysis</vt:lpstr>
      <vt:lpstr>Speech analysis</vt:lpstr>
      <vt:lpstr>Speech analysis</vt:lpstr>
      <vt:lpstr>Applications</vt:lpstr>
      <vt:lpstr>Speech recognition using Deep Leering</vt:lpstr>
      <vt:lpstr>Listen, Attend and Spell (Google)</vt:lpstr>
      <vt:lpstr>Text-To-Speech Synthesis</vt:lpstr>
      <vt:lpstr>Audio-Visual Speech Separation</vt:lpstr>
      <vt:lpstr>PowerPoint Presentation</vt:lpstr>
      <vt:lpstr>PowerPoint Presentation</vt:lpstr>
    </vt:vector>
  </TitlesOfParts>
  <Company>University of Strathclyde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Services</dc:creator>
  <cp:lastModifiedBy>Carmine Clemente</cp:lastModifiedBy>
  <cp:revision>114</cp:revision>
  <dcterms:created xsi:type="dcterms:W3CDTF">2011-09-15T12:59:51Z</dcterms:created>
  <dcterms:modified xsi:type="dcterms:W3CDTF">2024-01-29T12:19:20Z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0x010100052AFBCA09E56D498030D0E9992F1017</vt:lpwstr>
  </property>
</Properties>
</file>